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4"/>
  </p:notesMasterIdLst>
  <p:sldIdLst>
    <p:sldId id="256" r:id="rId2"/>
    <p:sldId id="720" r:id="rId3"/>
    <p:sldId id="692" r:id="rId4"/>
    <p:sldId id="700" r:id="rId5"/>
    <p:sldId id="701" r:id="rId6"/>
    <p:sldId id="703" r:id="rId7"/>
    <p:sldId id="705" r:id="rId8"/>
    <p:sldId id="706" r:id="rId9"/>
    <p:sldId id="704" r:id="rId10"/>
    <p:sldId id="707" r:id="rId11"/>
    <p:sldId id="708" r:id="rId12"/>
    <p:sldId id="709" r:id="rId13"/>
    <p:sldId id="710" r:id="rId14"/>
    <p:sldId id="711" r:id="rId15"/>
    <p:sldId id="712" r:id="rId16"/>
    <p:sldId id="713" r:id="rId17"/>
    <p:sldId id="717" r:id="rId18"/>
    <p:sldId id="714" r:id="rId19"/>
    <p:sldId id="715" r:id="rId20"/>
    <p:sldId id="716" r:id="rId21"/>
    <p:sldId id="718" r:id="rId22"/>
    <p:sldId id="719" r:id="rId23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2CCC4"/>
    <a:srgbClr val="B3FF00"/>
    <a:srgbClr val="18D100"/>
    <a:srgbClr val="7E7E00"/>
    <a:srgbClr val="00B050"/>
    <a:srgbClr val="FCA7A6"/>
    <a:srgbClr val="0070C0"/>
    <a:srgbClr val="FEF0E4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96" autoAdjust="0"/>
    <p:restoredTop sz="87163" autoAdjust="0"/>
  </p:normalViewPr>
  <p:slideViewPr>
    <p:cSldViewPr>
      <p:cViewPr varScale="1">
        <p:scale>
          <a:sx n="127" d="100"/>
          <a:sy n="127" d="100"/>
        </p:scale>
        <p:origin x="1424" y="184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11/13/25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like those</a:t>
            </a:r>
            <a:r>
              <a:rPr lang="en-US" baseline="0" dirty="0"/>
              <a:t> "vacant/in use" signs on some public toilets, like on trains and planes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39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I mean, neither does Java or C++. Java and C++ give you the tools to make a more Rust-like mutex (generics), but there’s nothing stopping you from doing it wrong in those languages, either.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04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thread_cooperating</a:t>
            </a:r>
            <a:r>
              <a:rPr lang="en-US" baseline="0" dirty="0"/>
              <a:t> has short critical sections, so each thread can continue to run the rest of its code while waiting for the mutex.</a:t>
            </a:r>
          </a:p>
          <a:p>
            <a:r>
              <a:rPr lang="en-US" baseline="0" dirty="0"/>
              <a:t>- </a:t>
            </a:r>
            <a:r>
              <a:rPr lang="en-US" baseline="0" dirty="0" err="1"/>
              <a:t>bad_critsec</a:t>
            </a:r>
            <a:r>
              <a:rPr lang="en-US" baseline="0" dirty="0"/>
              <a:t> makes the critical sections enormous, so one thread hogs it all and the other has to wait.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8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basically, every object in Java can be used as a mutex, or a mutex-like thing called a monitor. it's weird.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121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baseline="0" dirty="0"/>
              <a:t> this is papering over so much stuff omg</a:t>
            </a:r>
          </a:p>
          <a:p>
            <a:r>
              <a:rPr lang="en-US" baseline="0" dirty="0"/>
              <a:t>- but this is INTRO to systems, not 1550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51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38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36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Rust (the programming language) answers the last two questions with “no” and “yes,” respectively, which is pretty cool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4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baseline="0" dirty="0"/>
              <a:t> you could have threads that </a:t>
            </a:r>
            <a:r>
              <a:rPr lang="en-US" i="1" baseline="0" dirty="0"/>
              <a:t>never communicate</a:t>
            </a:r>
            <a:r>
              <a:rPr lang="en-US" baseline="0" dirty="0"/>
              <a:t> but that wouldn't be useful in a lot of scenarios.</a:t>
            </a:r>
          </a:p>
          <a:p>
            <a:r>
              <a:rPr lang="en-US" baseline="0" dirty="0"/>
              <a:t>	- even in cases where they don’t </a:t>
            </a:r>
            <a:r>
              <a:rPr lang="en-US" i="1" baseline="0" dirty="0"/>
              <a:t>seem</a:t>
            </a:r>
            <a:r>
              <a:rPr lang="en-US" i="0" baseline="0" dirty="0"/>
              <a:t> to communicate (20_thread_switching), there is synchronization happening... elsewhere. in that case, it’s in the OS; access to the terminal output is synchronized.</a:t>
            </a:r>
            <a:endParaRPr lang="en-US" baseline="0" dirty="0"/>
          </a:p>
          <a:p>
            <a:r>
              <a:rPr lang="en-US" baseline="0" dirty="0"/>
              <a:t>- IRL, we have stop signs/traffic signals/right-of-way laws.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47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58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reentrant functions are a lot more flexible in general. for example, if you want to have a nested loop of tokenization (e.g. outer loop tokenizes into lines, inner loop tokenizes by commas), plain </a:t>
            </a:r>
            <a:r>
              <a:rPr lang="en-US" dirty="0" err="1"/>
              <a:t>strtok</a:t>
            </a:r>
            <a:r>
              <a:rPr lang="en-US" dirty="0"/>
              <a:t>() cannot do that! you have to use </a:t>
            </a:r>
            <a:r>
              <a:rPr lang="en-US" dirty="0" err="1"/>
              <a:t>strtok_r</a:t>
            </a:r>
            <a:r>
              <a:rPr lang="en-US" dirty="0"/>
              <a:t> for that.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77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it gives completely arbitrary answers.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2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if all the increments happened, and then all the decrements happened, we'd end up at 0 every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74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61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Race conditions </a:t>
            </a:r>
            <a:r>
              <a:rPr lang="en-US"/>
              <a:t>and Synchronization</a:t>
            </a:r>
            <a:endParaRPr lang="en-US" sz="2400" b="1" dirty="0">
              <a:latin typeface="Consolas" panose="020B0609020204030204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age result for finish line clip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500" b="91167" l="18125" r="77125">
                        <a14:foregroundMark x1="62625" y1="84833" x2="35875" y2="73667"/>
                        <a14:foregroundMark x1="68250" y1="89167" x2="22250" y2="71500"/>
                        <a14:foregroundMark x1="68750" y1="86167" x2="25500" y2="70667"/>
                        <a14:foregroundMark x1="67125" y1="83000" x2="25625" y2="69667"/>
                        <a14:foregroundMark x1="66000" y1="17333" x2="59125" y2="17667"/>
                        <a14:foregroundMark x1="71500" y1="14333" x2="22375" y2="13000"/>
                        <a14:foregroundMark x1="71375" y1="29000" x2="22000" y2="25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829" t="9184" r="21303" b="8960"/>
          <a:stretch/>
        </p:blipFill>
        <p:spPr bwMode="auto">
          <a:xfrm>
            <a:off x="5853375" y="2467770"/>
            <a:ext cx="2819401" cy="2751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Vroom vroom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9049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race condition </a:t>
            </a:r>
            <a:r>
              <a:rPr lang="en-US" dirty="0"/>
              <a:t>is when the outcome of a sequence of operations depends on the </a:t>
            </a:r>
            <a:r>
              <a:rPr lang="en-US" b="1" dirty="0">
                <a:solidFill>
                  <a:srgbClr val="FF0000"/>
                </a:solidFill>
              </a:rPr>
              <a:t>uncontrollable</a:t>
            </a:r>
            <a:r>
              <a:rPr lang="en-US" b="1" dirty="0"/>
              <a:t> ordering of those operations.</a:t>
            </a:r>
          </a:p>
          <a:p>
            <a:r>
              <a:rPr lang="en-US" dirty="0"/>
              <a:t>our program </a:t>
            </a:r>
            <a:r>
              <a:rPr lang="en-US" i="1" dirty="0"/>
              <a:t>could </a:t>
            </a:r>
            <a:r>
              <a:rPr lang="en-US" dirty="0"/>
              <a:t>work perfectly, if the order happened right!</a:t>
            </a:r>
          </a:p>
          <a:p>
            <a:pPr lvl="1"/>
            <a:r>
              <a:rPr lang="en-US" dirty="0"/>
              <a:t>but it doesn't, because </a:t>
            </a:r>
            <a:r>
              <a:rPr lang="en-US" b="1" dirty="0"/>
              <a:t>we don't decide </a:t>
            </a:r>
            <a:r>
              <a:rPr lang="en-US" b="1" i="1" dirty="0"/>
              <a:t>when</a:t>
            </a:r>
            <a:r>
              <a:rPr lang="en-US" b="1" dirty="0"/>
              <a:t> each thread runs.</a:t>
            </a:r>
          </a:p>
          <a:p>
            <a:r>
              <a:rPr lang="en-US" dirty="0"/>
              <a:t>your thread can be preempted </a:t>
            </a:r>
            <a:r>
              <a:rPr lang="en-US" i="1" dirty="0"/>
              <a:t>even in the middle of an increment.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 rot="382516">
            <a:off x="6207425" y="3556146"/>
            <a:ext cx="2111303" cy="5135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>
                <a:solidFill>
                  <a:schemeClr val="tx1"/>
                </a:solidFill>
              </a:rPr>
              <a:t>global_var</a:t>
            </a:r>
            <a:r>
              <a:rPr lang="en-US" sz="1800" b="1" dirty="0">
                <a:solidFill>
                  <a:schemeClr val="tx1"/>
                </a:solidFill>
              </a:rPr>
              <a:t> = 10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685800" y="2860618"/>
            <a:ext cx="4724400" cy="2359082"/>
            <a:chOff x="685800" y="2642817"/>
            <a:chExt cx="4724400" cy="2359082"/>
          </a:xfrm>
        </p:grpSpPr>
        <p:grpSp>
          <p:nvGrpSpPr>
            <p:cNvPr id="9" name="Group 8"/>
            <p:cNvGrpSpPr/>
            <p:nvPr/>
          </p:nvGrpSpPr>
          <p:grpSpPr>
            <a:xfrm>
              <a:off x="2057400" y="2642817"/>
              <a:ext cx="3352800" cy="2359082"/>
              <a:chOff x="1905000" y="2921114"/>
              <a:chExt cx="3352800" cy="2359082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0" r="97160">
                            <a14:foregroundMark x1="88235" y1="86149" x2="88235" y2="86149"/>
                            <a14:foregroundMark x1="30629" y1="38851" x2="29209" y2="50338"/>
                            <a14:foregroundMark x1="45639" y1="39189" x2="47262" y2="39527"/>
                            <a14:foregroundMark x1="38945" y1="7432" x2="38540" y2="12162"/>
                            <a14:foregroundMark x1="74848" y1="5068" x2="75254" y2="11149"/>
                            <a14:foregroundMark x1="16836" y1="72973" x2="6897" y2="72635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905000" y="3267156"/>
                <a:ext cx="3352800" cy="2013040"/>
              </a:xfrm>
              <a:prstGeom prst="rect">
                <a:avLst/>
              </a:prstGeom>
            </p:spPr>
          </p:pic>
          <p:sp>
            <p:nvSpPr>
              <p:cNvPr id="6" name="Rectangle 5"/>
              <p:cNvSpPr/>
              <p:nvPr/>
            </p:nvSpPr>
            <p:spPr>
              <a:xfrm rot="1543498">
                <a:off x="2807208" y="3019044"/>
                <a:ext cx="762000" cy="69208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tx1"/>
                    </a:solidFill>
                  </a:rPr>
                  <a:t>T1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962400" y="2921114"/>
                <a:ext cx="762000" cy="69208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tx1"/>
                    </a:solidFill>
                  </a:rPr>
                  <a:t>T2</a:t>
                </a:r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H="1">
              <a:off x="685800" y="3622184"/>
              <a:ext cx="1600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1371600" y="3965084"/>
              <a:ext cx="990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876300" y="4300000"/>
              <a:ext cx="990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ectangular Callout 16"/>
          <p:cNvSpPr/>
          <p:nvPr/>
        </p:nvSpPr>
        <p:spPr>
          <a:xfrm>
            <a:off x="573364" y="3229399"/>
            <a:ext cx="1911436" cy="402803"/>
          </a:xfrm>
          <a:prstGeom prst="wedgeRectCallout">
            <a:avLst>
              <a:gd name="adj1" fmla="val 80703"/>
              <a:gd name="adj2" fmla="val 714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HEY!! CMON!</a:t>
            </a:r>
          </a:p>
        </p:txBody>
      </p:sp>
      <p:sp>
        <p:nvSpPr>
          <p:cNvPr id="18" name="Rectangular Callout 17"/>
          <p:cNvSpPr/>
          <p:nvPr/>
        </p:nvSpPr>
        <p:spPr>
          <a:xfrm>
            <a:off x="320043" y="2467770"/>
            <a:ext cx="2590800" cy="665297"/>
          </a:xfrm>
          <a:prstGeom prst="wedgeRectCallout">
            <a:avLst>
              <a:gd name="adj1" fmla="val 100609"/>
              <a:gd name="adj2" fmla="val 35974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last one there's a zombie process!</a:t>
            </a:r>
          </a:p>
        </p:txBody>
      </p:sp>
    </p:spTree>
    <p:extLst>
      <p:ext uri="{BB962C8B-B14F-4D97-AF65-F5344CB8AC3E}">
        <p14:creationId xmlns:p14="http://schemas.microsoft.com/office/powerpoint/2010/main" val="10052933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991600" cy="1184352"/>
          </a:xfrm>
        </p:spPr>
        <p:txBody>
          <a:bodyPr/>
          <a:lstStyle/>
          <a:p>
            <a:r>
              <a:rPr lang="en-US" dirty="0"/>
              <a:t>the reason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21_thread_racing</a:t>
            </a:r>
            <a:r>
              <a:rPr lang="en-US" dirty="0"/>
              <a:t> fails is because of preemption.</a:t>
            </a:r>
          </a:p>
          <a:p>
            <a:pPr lvl="1"/>
            <a:r>
              <a:rPr lang="en-US" dirty="0"/>
              <a:t>the threads can be </a:t>
            </a:r>
            <a:r>
              <a:rPr lang="en-US" b="1" dirty="0"/>
              <a:t>interrupted in the middle of a '</a:t>
            </a:r>
            <a:r>
              <a:rPr lang="en-US" b="1" dirty="0" err="1"/>
              <a:t>crement</a:t>
            </a:r>
            <a:r>
              <a:rPr lang="en-US" b="1" dirty="0"/>
              <a:t>.</a:t>
            </a:r>
          </a:p>
          <a:p>
            <a:r>
              <a:rPr lang="en-US" dirty="0"/>
              <a:t>in the intersection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105400" y="1527253"/>
            <a:ext cx="3886200" cy="3886200"/>
            <a:chOff x="4882945" y="1257300"/>
            <a:chExt cx="3886200" cy="3886200"/>
          </a:xfrm>
        </p:grpSpPr>
        <p:sp>
          <p:nvSpPr>
            <p:cNvPr id="7" name="Cross 6"/>
            <p:cNvSpPr/>
            <p:nvPr/>
          </p:nvSpPr>
          <p:spPr>
            <a:xfrm>
              <a:off x="4882945" y="1257300"/>
              <a:ext cx="3886200" cy="3886200"/>
            </a:xfrm>
            <a:prstGeom prst="plus">
              <a:avLst>
                <a:gd name="adj" fmla="val 3897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Up Arrow 7"/>
            <p:cNvSpPr/>
            <p:nvPr/>
          </p:nvSpPr>
          <p:spPr>
            <a:xfrm>
              <a:off x="6629400" y="14097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 Arrow 8"/>
            <p:cNvSpPr/>
            <p:nvPr/>
          </p:nvSpPr>
          <p:spPr>
            <a:xfrm rot="5400000">
              <a:off x="7772400" y="26289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6747387" y="4152900"/>
            <a:ext cx="609600" cy="102501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5400000">
            <a:off x="5465506" y="2957847"/>
            <a:ext cx="609600" cy="1025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05325" y="3034326"/>
            <a:ext cx="883034" cy="8830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 rot="5400000">
            <a:off x="7993925" y="3586977"/>
            <a:ext cx="570106" cy="1330247"/>
            <a:chOff x="3669638" y="1870153"/>
            <a:chExt cx="685800" cy="1600200"/>
          </a:xfrm>
        </p:grpSpPr>
        <p:sp>
          <p:nvSpPr>
            <p:cNvPr id="15" name="Rounded Rectangle 14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rgbClr val="18D100"/>
            </a:solidFill>
            <a:ln>
              <a:solidFill>
                <a:srgbClr val="B3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96594" y="1572176"/>
            <a:ext cx="570106" cy="1330247"/>
            <a:chOff x="3669638" y="1870153"/>
            <a:chExt cx="685800" cy="1600200"/>
          </a:xfrm>
        </p:grpSpPr>
        <p:sp>
          <p:nvSpPr>
            <p:cNvPr id="25" name="Rounded Rectangle 24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 rot="5400000">
            <a:off x="7993925" y="3586977"/>
            <a:ext cx="570106" cy="1330247"/>
            <a:chOff x="3669638" y="1870153"/>
            <a:chExt cx="685800" cy="1600200"/>
          </a:xfrm>
        </p:grpSpPr>
        <p:sp>
          <p:nvSpPr>
            <p:cNvPr id="30" name="Rounded Rectangle 29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901968" y="1565936"/>
            <a:ext cx="570106" cy="1330247"/>
            <a:chOff x="3669638" y="1870153"/>
            <a:chExt cx="685800" cy="1600200"/>
          </a:xfrm>
        </p:grpSpPr>
        <p:sp>
          <p:nvSpPr>
            <p:cNvPr id="35" name="Rounded Rectangle 34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rgbClr val="18D100"/>
            </a:solidFill>
            <a:ln>
              <a:solidFill>
                <a:srgbClr val="B3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710032" y="1687976"/>
            <a:ext cx="3740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at any given time, </a:t>
            </a:r>
            <a:r>
              <a:rPr lang="en-US" sz="2200" b="1" dirty="0"/>
              <a:t>only one direction has a green light.</a:t>
            </a:r>
            <a:endParaRPr lang="en-US" sz="2200" dirty="0"/>
          </a:p>
        </p:txBody>
      </p:sp>
      <p:sp>
        <p:nvSpPr>
          <p:cNvPr id="40" name="TextBox 39"/>
          <p:cNvSpPr txBox="1"/>
          <p:nvPr/>
        </p:nvSpPr>
        <p:spPr>
          <a:xfrm>
            <a:off x="152400" y="2753656"/>
            <a:ext cx="3740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each car is given </a:t>
            </a:r>
            <a:r>
              <a:rPr lang="en-US" sz="2200" b="1" dirty="0"/>
              <a:t>exclusive access</a:t>
            </a:r>
            <a:r>
              <a:rPr lang="en-US" sz="2200" dirty="0"/>
              <a:t> to the intersection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41" name="TextBox 40"/>
          <p:cNvSpPr txBox="1"/>
          <p:nvPr/>
        </p:nvSpPr>
        <p:spPr>
          <a:xfrm>
            <a:off x="106216" y="3786227"/>
            <a:ext cx="51483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it is allowed to </a:t>
            </a:r>
            <a:r>
              <a:rPr lang="en-US" sz="2200" b="1" dirty="0"/>
              <a:t>complete that operation </a:t>
            </a:r>
            <a:r>
              <a:rPr lang="en-US" sz="2200" b="1" i="1" dirty="0"/>
              <a:t>without being interrupted.</a:t>
            </a:r>
            <a:endParaRPr lang="en-US" sz="22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575778" y="4799641"/>
            <a:ext cx="5890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an </a:t>
            </a:r>
            <a:r>
              <a:rPr lang="en-US" sz="2200" b="1" dirty="0">
                <a:solidFill>
                  <a:srgbClr val="FF0000"/>
                </a:solidFill>
              </a:rPr>
              <a:t>atomic</a:t>
            </a:r>
            <a:r>
              <a:rPr lang="en-US" sz="2200" dirty="0">
                <a:solidFill>
                  <a:srgbClr val="FF0000"/>
                </a:solidFill>
              </a:rPr>
              <a:t> operation cannot be interrupted.</a:t>
            </a:r>
            <a:endParaRPr lang="en-US" sz="2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08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44392 -2.22222E-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-5.55556E-7 -0.9380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1" grpId="1" animBg="1"/>
      <p:bldP spid="39" grpId="0"/>
      <p:bldP spid="40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Mutexes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0931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MUTual</a:t>
            </a:r>
            <a:r>
              <a:rPr lang="en-US" dirty="0"/>
              <a:t> </a:t>
            </a:r>
            <a:r>
              <a:rPr lang="en-US" dirty="0" err="1"/>
              <a:t>EXclusion</a:t>
            </a:r>
            <a:r>
              <a:rPr lang="en-US" dirty="0"/>
              <a:t>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191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mutex</a:t>
            </a:r>
            <a:r>
              <a:rPr lang="en-US" dirty="0"/>
              <a:t> is what we call a </a:t>
            </a:r>
            <a:r>
              <a:rPr lang="en-US" i="1" dirty="0"/>
              <a:t>synchronization primitive.</a:t>
            </a:r>
          </a:p>
          <a:p>
            <a:pPr lvl="1"/>
            <a:r>
              <a:rPr lang="en-US" dirty="0"/>
              <a:t>it's a foundation for building properly synchronized systems.</a:t>
            </a:r>
          </a:p>
          <a:p>
            <a:r>
              <a:rPr lang="en-US" dirty="0"/>
              <a:t>in the intersection example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105400" y="1527253"/>
            <a:ext cx="3886200" cy="3886200"/>
            <a:chOff x="4882945" y="1257300"/>
            <a:chExt cx="3886200" cy="3886200"/>
          </a:xfrm>
        </p:grpSpPr>
        <p:sp>
          <p:nvSpPr>
            <p:cNvPr id="7" name="Cross 6"/>
            <p:cNvSpPr/>
            <p:nvPr/>
          </p:nvSpPr>
          <p:spPr>
            <a:xfrm>
              <a:off x="4882945" y="1257300"/>
              <a:ext cx="3886200" cy="3886200"/>
            </a:xfrm>
            <a:prstGeom prst="plus">
              <a:avLst>
                <a:gd name="adj" fmla="val 3897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Up Arrow 7"/>
            <p:cNvSpPr/>
            <p:nvPr/>
          </p:nvSpPr>
          <p:spPr>
            <a:xfrm>
              <a:off x="6629400" y="14097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 Arrow 8"/>
            <p:cNvSpPr/>
            <p:nvPr/>
          </p:nvSpPr>
          <p:spPr>
            <a:xfrm rot="5400000">
              <a:off x="7772400" y="26289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605325" y="3034326"/>
            <a:ext cx="883034" cy="8830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 rot="5400000">
            <a:off x="7993925" y="3586977"/>
            <a:ext cx="570106" cy="1330247"/>
            <a:chOff x="3669638" y="1870153"/>
            <a:chExt cx="685800" cy="1600200"/>
          </a:xfrm>
        </p:grpSpPr>
        <p:sp>
          <p:nvSpPr>
            <p:cNvPr id="14" name="Rounded Rectangle 13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rgbClr val="18D100"/>
            </a:solidFill>
            <a:ln>
              <a:solidFill>
                <a:srgbClr val="B3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96594" y="1572176"/>
            <a:ext cx="570106" cy="1330247"/>
            <a:chOff x="3669638" y="1870153"/>
            <a:chExt cx="685800" cy="1600200"/>
          </a:xfrm>
        </p:grpSpPr>
        <p:sp>
          <p:nvSpPr>
            <p:cNvPr id="19" name="Rounded Rectangle 18"/>
            <p:cNvSpPr/>
            <p:nvPr/>
          </p:nvSpPr>
          <p:spPr>
            <a:xfrm>
              <a:off x="3669638" y="1870153"/>
              <a:ext cx="685800" cy="16002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822038" y="2041603"/>
              <a:ext cx="381000" cy="381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822038" y="2479753"/>
              <a:ext cx="381000" cy="381000"/>
            </a:xfrm>
            <a:prstGeom prst="ellipse">
              <a:avLst/>
            </a:prstGeom>
            <a:solidFill>
              <a:srgbClr val="7E7E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822038" y="2917903"/>
              <a:ext cx="381000" cy="381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110029" y="1755141"/>
            <a:ext cx="3740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</a:t>
            </a:r>
            <a:r>
              <a:rPr lang="en-US" sz="2200" b="1" dirty="0"/>
              <a:t>mutex</a:t>
            </a:r>
            <a:r>
              <a:rPr lang="en-US" sz="2200" dirty="0"/>
              <a:t> is the traffic light.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5500" y="2264769"/>
            <a:ext cx="32890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mutex </a:t>
            </a:r>
            <a:r>
              <a:rPr lang="en-US" sz="2200" i="1" dirty="0"/>
              <a:t>controls access to </a:t>
            </a:r>
            <a:r>
              <a:rPr lang="en-US" sz="2200" dirty="0"/>
              <a:t>the intersection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1041952" y="3008306"/>
            <a:ext cx="3740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how does it do it?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0671" y="3641023"/>
            <a:ext cx="3246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the drivers </a:t>
            </a:r>
            <a:r>
              <a:rPr lang="en-US" sz="2200" b="1" i="1" dirty="0"/>
              <a:t>agree </a:t>
            </a:r>
            <a:r>
              <a:rPr lang="en-US" sz="2200" b="1" i="1"/>
              <a:t>to follow the rules.</a:t>
            </a:r>
            <a:endParaRPr lang="en-US" sz="2200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6747387" y="4152900"/>
            <a:ext cx="609600" cy="102501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 rot="5400000">
            <a:off x="5465506" y="2957847"/>
            <a:ext cx="609600" cy="1025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xplosion 1 38"/>
          <p:cNvSpPr/>
          <p:nvPr/>
        </p:nvSpPr>
        <p:spPr>
          <a:xfrm>
            <a:off x="6671187" y="3058193"/>
            <a:ext cx="762000" cy="76200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523806" y="4550870"/>
            <a:ext cx="4991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it's an </a:t>
            </a:r>
            <a:r>
              <a:rPr lang="en-US" sz="2200" b="1" dirty="0"/>
              <a:t>honor system, </a:t>
            </a:r>
            <a:r>
              <a:rPr lang="en-US" sz="2200" dirty="0"/>
              <a:t>and </a:t>
            </a:r>
            <a:r>
              <a:rPr lang="en-US" sz="2200" i="1" dirty="0"/>
              <a:t>everyone</a:t>
            </a:r>
            <a:r>
              <a:rPr lang="en-US" sz="2200" dirty="0"/>
              <a:t> has to follow it, or </a:t>
            </a:r>
            <a:r>
              <a:rPr lang="en-US" sz="2200" b="1" dirty="0"/>
              <a:t>things break.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32980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14392 -2.22222E-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5.55556E-7 1.11111E-6 L -5.55556E-7 -0.1 " pathEditMode="relative" rAng="0" ptsTypes="AA">
                                      <p:cBhvr>
                                        <p:cTn id="28" dur="3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mutex work?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533399"/>
          </a:xfrm>
        </p:spPr>
        <p:txBody>
          <a:bodyPr/>
          <a:lstStyle/>
          <a:p>
            <a:r>
              <a:rPr lang="en-US" dirty="0"/>
              <a:t>a mutex is basically a special kind of </a:t>
            </a:r>
            <a:r>
              <a:rPr lang="en-US" b="1" dirty="0" err="1"/>
              <a:t>boolean</a:t>
            </a:r>
            <a:r>
              <a:rPr lang="en-US" dirty="0"/>
              <a:t> variable.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U-Turn Arrow 7"/>
          <p:cNvSpPr/>
          <p:nvPr/>
        </p:nvSpPr>
        <p:spPr>
          <a:xfrm>
            <a:off x="5772635" y="1063181"/>
            <a:ext cx="1143000" cy="114300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29761" y="1894903"/>
            <a:ext cx="1428750" cy="1143000"/>
            <a:chOff x="2819400" y="2781300"/>
            <a:chExt cx="1905000" cy="1524000"/>
          </a:xfrm>
        </p:grpSpPr>
        <p:sp>
          <p:nvSpPr>
            <p:cNvPr id="6" name="Rounded Rectangle 5"/>
            <p:cNvSpPr/>
            <p:nvPr/>
          </p:nvSpPr>
          <p:spPr>
            <a:xfrm>
              <a:off x="2819400" y="2781300"/>
              <a:ext cx="1905000" cy="15240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3467100" y="3048762"/>
              <a:ext cx="609600" cy="989076"/>
              <a:chOff x="3505200" y="3009900"/>
              <a:chExt cx="609600" cy="989076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3505200" y="3009900"/>
                <a:ext cx="609600" cy="609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rapezoid 9"/>
              <p:cNvSpPr/>
              <p:nvPr/>
            </p:nvSpPr>
            <p:spPr>
              <a:xfrm>
                <a:off x="3581400" y="3390900"/>
                <a:ext cx="457200" cy="608076"/>
              </a:xfrm>
              <a:prstGeom prst="trapezoi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7740974" y="2067453"/>
            <a:ext cx="1022026" cy="797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934435" y="3922924"/>
            <a:ext cx="28194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global_var</a:t>
            </a:r>
            <a:r>
              <a:rPr lang="en-US" sz="2400" b="1" dirty="0">
                <a:solidFill>
                  <a:schemeClr val="tx1"/>
                </a:solidFill>
              </a:rPr>
              <a:t> =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47814" y="3046285"/>
            <a:ext cx="2392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global_var_lock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9120" y="1028700"/>
            <a:ext cx="3195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starts off "unlocked."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9120" y="1628995"/>
            <a:ext cx="3195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one thread can </a:t>
            </a:r>
            <a:r>
              <a:rPr lang="en-US" sz="2200" b="1" dirty="0"/>
              <a:t>lock</a:t>
            </a:r>
            <a:r>
              <a:rPr lang="en-US" sz="2200" dirty="0"/>
              <a:t> it (or </a:t>
            </a:r>
            <a:r>
              <a:rPr lang="en-US" sz="2200" b="1" dirty="0"/>
              <a:t>acquire</a:t>
            </a:r>
            <a:r>
              <a:rPr lang="en-US" sz="2200" dirty="0"/>
              <a:t> it).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884403" y="1651103"/>
            <a:ext cx="801823" cy="815300"/>
            <a:chOff x="4884403" y="1651103"/>
            <a:chExt cx="801823" cy="815300"/>
          </a:xfrm>
        </p:grpSpPr>
        <p:sp>
          <p:nvSpPr>
            <p:cNvPr id="19" name="Right Arrow 18"/>
            <p:cNvSpPr/>
            <p:nvPr/>
          </p:nvSpPr>
          <p:spPr>
            <a:xfrm>
              <a:off x="4940867" y="2009203"/>
              <a:ext cx="695326" cy="4572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84403" y="1651103"/>
              <a:ext cx="801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/>
                <a:t>lock()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925272" y="2067453"/>
            <a:ext cx="1022026" cy="797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1336" y="3480600"/>
            <a:ext cx="311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now T1 can safely access the shared state.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934435" y="3922924"/>
            <a:ext cx="28194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global_var</a:t>
            </a:r>
            <a:r>
              <a:rPr lang="en-US" sz="2400" b="1" dirty="0">
                <a:solidFill>
                  <a:schemeClr val="tx1"/>
                </a:solidFill>
              </a:rPr>
              <a:t> = 11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997886" y="1466837"/>
            <a:ext cx="1854274" cy="2893273"/>
            <a:chOff x="3997886" y="1466837"/>
            <a:chExt cx="1854274" cy="2893273"/>
          </a:xfrm>
        </p:grpSpPr>
        <p:sp>
          <p:nvSpPr>
            <p:cNvPr id="24" name="Arc 23"/>
            <p:cNvSpPr/>
            <p:nvPr/>
          </p:nvSpPr>
          <p:spPr>
            <a:xfrm flipV="1">
              <a:off x="4203344" y="1466837"/>
              <a:ext cx="1648816" cy="2775978"/>
            </a:xfrm>
            <a:prstGeom prst="arc">
              <a:avLst>
                <a:gd name="adj1" fmla="val 10241937"/>
                <a:gd name="adj2" fmla="val 16379455"/>
              </a:avLst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97886" y="3836890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11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90820" y="2476500"/>
            <a:ext cx="29719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T2 tries to lock it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29" name="Rectangular Callout 28"/>
          <p:cNvSpPr/>
          <p:nvPr/>
        </p:nvSpPr>
        <p:spPr>
          <a:xfrm>
            <a:off x="7394010" y="903539"/>
            <a:ext cx="1315769" cy="665297"/>
          </a:xfrm>
          <a:prstGeom prst="wedgeRectCallout">
            <a:avLst>
              <a:gd name="adj1" fmla="val -95924"/>
              <a:gd name="adj2" fmla="val 8149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hey, wait your turn.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800" y="3009900"/>
            <a:ext cx="37439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r-IN" sz="2200" dirty="0"/>
              <a:t>…</a:t>
            </a:r>
            <a:r>
              <a:rPr lang="en-US" sz="2200" dirty="0"/>
              <a:t>it </a:t>
            </a:r>
            <a:r>
              <a:rPr lang="en-US" sz="2200" b="1" dirty="0"/>
              <a:t>has to wait </a:t>
            </a:r>
            <a:r>
              <a:rPr lang="en-US" sz="2200" dirty="0"/>
              <a:t>(it’s </a:t>
            </a:r>
            <a:r>
              <a:rPr lang="en-US" sz="2200" i="1" dirty="0"/>
              <a:t>blocked</a:t>
            </a:r>
            <a:r>
              <a:rPr lang="en-US" sz="2200" dirty="0"/>
              <a:t>).</a:t>
            </a:r>
            <a:endParaRPr lang="en-US" sz="2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6578" y="4279898"/>
            <a:ext cx="4240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when it's done, it </a:t>
            </a:r>
            <a:r>
              <a:rPr lang="en-US" sz="2200" b="1" dirty="0"/>
              <a:t>unlocks</a:t>
            </a:r>
            <a:r>
              <a:rPr lang="en-US" sz="2200" dirty="0"/>
              <a:t> the mutex, so T2 can lock it.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995753" y="1608582"/>
            <a:ext cx="801823" cy="815300"/>
            <a:chOff x="4884403" y="1651103"/>
            <a:chExt cx="801823" cy="815300"/>
          </a:xfrm>
        </p:grpSpPr>
        <p:sp>
          <p:nvSpPr>
            <p:cNvPr id="34" name="Right Arrow 33"/>
            <p:cNvSpPr/>
            <p:nvPr/>
          </p:nvSpPr>
          <p:spPr>
            <a:xfrm flipH="1">
              <a:off x="4940867" y="2009203"/>
              <a:ext cx="695326" cy="4572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884403" y="1651103"/>
              <a:ext cx="801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/>
                <a:t>lock()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742448" y="1449318"/>
            <a:ext cx="1939333" cy="2853080"/>
            <a:chOff x="6742448" y="1449318"/>
            <a:chExt cx="1939333" cy="2853080"/>
          </a:xfrm>
        </p:grpSpPr>
        <p:sp>
          <p:nvSpPr>
            <p:cNvPr id="37" name="Arc 36"/>
            <p:cNvSpPr/>
            <p:nvPr/>
          </p:nvSpPr>
          <p:spPr>
            <a:xfrm flipH="1" flipV="1">
              <a:off x="6742448" y="1449318"/>
              <a:ext cx="1648816" cy="2775978"/>
            </a:xfrm>
            <a:prstGeom prst="arc">
              <a:avLst>
                <a:gd name="adj1" fmla="val 10241937"/>
                <a:gd name="adj2" fmla="val 16379455"/>
              </a:avLst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 flipH="1">
              <a:off x="8083540" y="3779178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53504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045E-16 -1.11111E-6 L 2.22045E-16 0.05278 " pathEditMode="relative" rAng="0" ptsTypes="AA">
                                      <p:cBhvr>
                                        <p:cTn id="16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3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045E-16 0.05278 L -3.05556E-6 1.11111E-6 " pathEditMode="relative" rAng="0" ptsTypes="AA">
                                      <p:cBhvr>
                                        <p:cTn id="54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045E-16 -1.11111E-6 L 2.22045E-16 0.05278 " pathEditMode="relative" rAng="0" ptsTypes="AA">
                                      <p:cBhvr>
                                        <p:cTn id="62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7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17" grpId="0"/>
      <p:bldP spid="18" grpId="0"/>
      <p:bldP spid="22" grpId="0"/>
      <p:bldP spid="27" grpId="0" animBg="1"/>
      <p:bldP spid="27" grpId="1" animBg="1"/>
      <p:bldP spid="28" grpId="0"/>
      <p:bldP spid="29" grpId="0" animBg="1"/>
      <p:bldP spid="29" grpId="1" animBg="1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it's still an honor system.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5867400" cy="1523999"/>
          </a:xfrm>
        </p:spPr>
        <p:txBody>
          <a:bodyPr/>
          <a:lstStyle/>
          <a:p>
            <a:r>
              <a:rPr lang="en-US" dirty="0"/>
              <a:t>just like the traffic light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b="1" dirty="0"/>
              <a:t>everyone has to follow the rules.</a:t>
            </a:r>
          </a:p>
          <a:p>
            <a:r>
              <a:rPr lang="en-US" dirty="0"/>
              <a:t>the mutex </a:t>
            </a:r>
            <a:r>
              <a:rPr lang="en-US" i="1" dirty="0"/>
              <a:t>knows nothing </a:t>
            </a:r>
            <a:r>
              <a:rPr lang="en-US" dirty="0"/>
              <a:t>about the thing it's protecting. it's up to you to do it right.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019800" y="647700"/>
            <a:ext cx="2933700" cy="3415010"/>
            <a:chOff x="6019800" y="647700"/>
            <a:chExt cx="2933700" cy="3415010"/>
          </a:xfrm>
        </p:grpSpPr>
        <p:pic>
          <p:nvPicPr>
            <p:cNvPr id="10244" name="Picture 4" descr="mage result for or not I'm a sign not a cop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33" t="11834" r="21778"/>
            <a:stretch/>
          </p:blipFill>
          <p:spPr bwMode="auto">
            <a:xfrm>
              <a:off x="6019800" y="647700"/>
              <a:ext cx="2933700" cy="34150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8007055" y="2839333"/>
              <a:ext cx="519270" cy="206647"/>
            </a:xfrm>
            <a:prstGeom prst="rect">
              <a:avLst/>
            </a:prstGeom>
            <a:solidFill>
              <a:srgbClr val="B2CC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912352" y="2788095"/>
              <a:ext cx="969994" cy="308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MUTEX,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86700" y="2009561"/>
            <a:ext cx="8652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/>
              <a:t>access each piece of shared state in </a:t>
            </a:r>
            <a:br>
              <a:rPr lang="en-US" sz="2200" dirty="0"/>
            </a:br>
            <a:r>
              <a:rPr lang="en-US" sz="2200" b="1" dirty="0"/>
              <a:t>exactly one place.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lock/unlock the associated mutex </a:t>
            </a:r>
            <a:br>
              <a:rPr lang="en-US" sz="2200" dirty="0"/>
            </a:br>
            <a:r>
              <a:rPr lang="en-US" sz="2200" b="1" dirty="0"/>
              <a:t>around that access.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have threads </a:t>
            </a:r>
            <a:r>
              <a:rPr lang="en-US" sz="2200" b="1" dirty="0"/>
              <a:t>only call the function(s) </a:t>
            </a:r>
            <a:br>
              <a:rPr lang="en-US" sz="2200" b="1" dirty="0"/>
            </a:br>
            <a:r>
              <a:rPr lang="en-US" sz="2200" dirty="0"/>
              <a:t>that access that shared state.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/>
          </a:p>
          <a:p>
            <a:r>
              <a:rPr lang="en-US" sz="2200" dirty="0"/>
              <a:t>some languages (like Rust) actually associate the mutex with the state that it protects preventing you from messing it up, but not C!</a:t>
            </a:r>
          </a:p>
        </p:txBody>
      </p:sp>
    </p:spTree>
    <p:extLst>
      <p:ext uri="{BB962C8B-B14F-4D97-AF65-F5344CB8AC3E}">
        <p14:creationId xmlns:p14="http://schemas.microsoft.com/office/powerpoint/2010/main" val="1206853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02720" y="1714500"/>
            <a:ext cx="8113536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2720" y="2308412"/>
            <a:ext cx="8113536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2720" y="2902324"/>
            <a:ext cx="8113536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2720" y="3496236"/>
            <a:ext cx="8113536" cy="460346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191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critical section</a:t>
            </a:r>
            <a:r>
              <a:rPr lang="en-US" dirty="0"/>
              <a:t> is a piece of code that is executed </a:t>
            </a:r>
            <a:r>
              <a:rPr lang="en-US" b="1" dirty="0"/>
              <a:t>atomically.</a:t>
            </a:r>
          </a:p>
          <a:p>
            <a:r>
              <a:rPr lang="en-US" dirty="0"/>
              <a:t>basically, it's the code </a:t>
            </a:r>
            <a:r>
              <a:rPr lang="en-US" i="1" dirty="0"/>
              <a:t>between locking and unlocking </a:t>
            </a:r>
            <a:r>
              <a:rPr lang="en-US" dirty="0"/>
              <a:t>a mutex.</a:t>
            </a:r>
          </a:p>
          <a:p>
            <a:r>
              <a:rPr lang="en-US" dirty="0"/>
              <a:t>let's compare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21_thread_cooperating</a:t>
            </a:r>
            <a:r>
              <a:rPr lang="en-US" dirty="0"/>
              <a:t> and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21_bad_critsec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714500"/>
            <a:ext cx="955120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307351"/>
            <a:ext cx="13716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1" y="2903666"/>
            <a:ext cx="1600200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T3</a:t>
            </a:r>
          </a:p>
        </p:txBody>
      </p:sp>
      <p:sp>
        <p:nvSpPr>
          <p:cNvPr id="9" name="Rectangle 8"/>
          <p:cNvSpPr/>
          <p:nvPr/>
        </p:nvSpPr>
        <p:spPr>
          <a:xfrm>
            <a:off x="310896" y="3499981"/>
            <a:ext cx="1060704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>
                <a:solidFill>
                  <a:schemeClr val="tx1"/>
                </a:solidFill>
              </a:rPr>
              <a:t>T4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56872" y="1714500"/>
            <a:ext cx="2553128" cy="4603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critical section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496236"/>
            <a:ext cx="2553128" cy="4603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critical section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63128" y="2303606"/>
            <a:ext cx="2553128" cy="46034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critical section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10000" y="1716014"/>
            <a:ext cx="1600200" cy="46034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363128" y="3491430"/>
            <a:ext cx="1060704" cy="4614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92969" y="2295097"/>
            <a:ext cx="3289058" cy="1107996"/>
          </a:xfrm>
          <a:prstGeom prst="rect">
            <a:avLst/>
          </a:prstGeom>
          <a:solidFill>
            <a:srgbClr val="FFFFFF">
              <a:alpha val="41961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these threads can't enter the critical section until T1 unlocks the mutex.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70430" y="4049725"/>
            <a:ext cx="32890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now T4 enters it, but T2 and T3 are still blocked.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8616" y="1727815"/>
            <a:ext cx="3541512" cy="430887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and then T1 blocks again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5488616" y="4192138"/>
            <a:ext cx="3289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we're </a:t>
            </a:r>
            <a:r>
              <a:rPr lang="en-US" sz="2200" b="1" dirty="0"/>
              <a:t>wasting time.</a:t>
            </a:r>
            <a:endParaRPr lang="en-US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5488616" y="4679654"/>
            <a:ext cx="32890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try to </a:t>
            </a:r>
            <a:r>
              <a:rPr lang="en-US" sz="2200"/>
              <a:t>keep critical sections of code </a:t>
            </a:r>
            <a:r>
              <a:rPr lang="en-US" sz="2200" b="1"/>
              <a:t>short.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75321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6" grpId="0" animBg="1"/>
      <p:bldP spid="7" grpId="0" animBg="1"/>
      <p:bldP spid="8" grpId="0" animBg="1"/>
      <p:bldP spid="9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 animBg="1"/>
      <p:bldP spid="22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53339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synchronized </a:t>
            </a:r>
            <a:r>
              <a:rPr lang="en-US" dirty="0"/>
              <a:t>keyword in Java makes a </a:t>
            </a:r>
            <a:r>
              <a:rPr lang="en-US"/>
              <a:t>critical section.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1027176"/>
            <a:ext cx="581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synchronized void 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update(</a:t>
            </a:r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n) {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400" b="1" dirty="0" err="1">
                <a:latin typeface="Consolas" charset="0"/>
                <a:ea typeface="Consolas" charset="0"/>
                <a:cs typeface="Consolas" charset="0"/>
              </a:rPr>
              <a:t>global_var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+= n;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2615106"/>
            <a:ext cx="58108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Object </a:t>
            </a:r>
            <a:r>
              <a:rPr lang="en-US" sz="2400" b="1" dirty="0" err="1"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new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Object();</a:t>
            </a:r>
          </a:p>
          <a:p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void 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update(</a:t>
            </a:r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n) {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400" b="1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synchronized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2400" b="1" dirty="0" err="1"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       </a:t>
            </a:r>
            <a:r>
              <a:rPr lang="en-US" sz="2400" b="1" dirty="0" err="1">
                <a:latin typeface="Consolas" charset="0"/>
                <a:ea typeface="Consolas" charset="0"/>
                <a:cs typeface="Consolas" charset="0"/>
              </a:rPr>
              <a:t>global_var</a:t>
            </a:r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+= n;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    }</a:t>
            </a:r>
          </a:p>
          <a:p>
            <a:r>
              <a:rPr lang="en-US" sz="2400" b="1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31626" y="1559051"/>
            <a:ext cx="35938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in this case, the </a:t>
            </a:r>
            <a:r>
              <a:rPr lang="en-US" sz="2200" b="1" dirty="0"/>
              <a:t>whole method </a:t>
            </a:r>
            <a:r>
              <a:rPr lang="en-US" sz="2200" dirty="0"/>
              <a:t>is a critical section, using 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200" dirty="0"/>
              <a:t> as the “mutex”.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2858843"/>
            <a:ext cx="36939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you can get more fine-grained control by using a </a:t>
            </a:r>
            <a:r>
              <a:rPr lang="en-US" sz="2200" b="1" dirty="0"/>
              <a:t>synchronized</a:t>
            </a:r>
            <a:r>
              <a:rPr lang="en-US" sz="2200" dirty="0"/>
              <a:t> statement. you must specify an object to synchronize on.</a:t>
            </a:r>
          </a:p>
        </p:txBody>
      </p:sp>
    </p:spTree>
    <p:extLst>
      <p:ext uri="{BB962C8B-B14F-4D97-AF65-F5344CB8AC3E}">
        <p14:creationId xmlns:p14="http://schemas.microsoft.com/office/powerpoint/2010/main" val="402762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does a mutex</a:t>
            </a:r>
            <a:r>
              <a:rPr lang="mr-IN" dirty="0"/>
              <a:t>…</a:t>
            </a:r>
            <a:r>
              <a:rPr lang="en-US" dirty="0"/>
              <a:t> mutex?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9238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mutex is shared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mutexes</a:t>
            </a:r>
            <a:r>
              <a:rPr lang="en-US" dirty="0"/>
              <a:t> are </a:t>
            </a:r>
            <a:r>
              <a:rPr lang="en-US" b="1" dirty="0"/>
              <a:t>shared</a:t>
            </a:r>
            <a:r>
              <a:rPr lang="en-US" dirty="0"/>
              <a:t> between threads.</a:t>
            </a:r>
          </a:p>
          <a:p>
            <a:r>
              <a:rPr lang="en-US" dirty="0"/>
              <a:t>to lock a mutex, you have to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read its lock state</a:t>
            </a:r>
          </a:p>
          <a:p>
            <a:pPr lvl="1"/>
            <a:r>
              <a:rPr lang="en-US" dirty="0"/>
              <a:t>see if it's locked or unlocked</a:t>
            </a:r>
          </a:p>
          <a:p>
            <a:pPr lvl="1"/>
            <a:r>
              <a:rPr lang="en-US" dirty="0"/>
              <a:t>if it's unlocked, store the locked value back into it</a:t>
            </a:r>
          </a:p>
          <a:p>
            <a:r>
              <a:rPr lang="en-US" dirty="0"/>
              <a:t>but wait</a:t>
            </a:r>
            <a:r>
              <a:rPr lang="mr-IN" dirty="0"/>
              <a:t>…</a:t>
            </a:r>
            <a:r>
              <a:rPr lang="en-US" dirty="0"/>
              <a:t> isn't that a huge problem??</a:t>
            </a:r>
          </a:p>
          <a:p>
            <a:r>
              <a:rPr lang="en-US" b="1" dirty="0"/>
              <a:t>what if a thread is interrupted in the middle of locking a mutex??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2886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2FA33-624F-D146-AB6C-A64087617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E2806-6D67-4043-9A6E-0CBB33A9F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:B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4C9F1-2595-C943-990D-A10CD7B9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60C350-1186-D14A-96D3-1E8FFDF01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802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has to happen </a:t>
            </a:r>
            <a:r>
              <a:rPr lang="en-US" i="1" dirty="0"/>
              <a:t>somewhere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838199"/>
          </a:xfrm>
        </p:spPr>
        <p:txBody>
          <a:bodyPr/>
          <a:lstStyle/>
          <a:p>
            <a:r>
              <a:rPr lang="en-US" dirty="0"/>
              <a:t>it goes all the way down to the hardware.</a:t>
            </a:r>
          </a:p>
          <a:p>
            <a:r>
              <a:rPr lang="en-US" b="1" dirty="0"/>
              <a:t>the CPU </a:t>
            </a:r>
            <a:r>
              <a:rPr lang="en-US" dirty="0"/>
              <a:t>must provide an </a:t>
            </a:r>
            <a:r>
              <a:rPr lang="en-US" b="1" dirty="0"/>
              <a:t>atomic "read-modify-write" </a:t>
            </a:r>
            <a:r>
              <a:rPr lang="en-US" dirty="0"/>
              <a:t>instruction.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7098" y="1791325"/>
            <a:ext cx="34304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to lock a mutex, a thread uses this instruction to do an </a:t>
            </a:r>
            <a:r>
              <a:rPr lang="en-US" sz="2200" i="1" dirty="0"/>
              <a:t>un-interruptible </a:t>
            </a:r>
            <a:r>
              <a:rPr lang="en-US" sz="2200" dirty="0"/>
              <a:t>test/set of the mutex.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858000" y="2171700"/>
            <a:ext cx="1428750" cy="1143000"/>
            <a:chOff x="2819400" y="2781300"/>
            <a:chExt cx="1905000" cy="1524000"/>
          </a:xfrm>
        </p:grpSpPr>
        <p:sp>
          <p:nvSpPr>
            <p:cNvPr id="8" name="Rounded Rectangle 7"/>
            <p:cNvSpPr/>
            <p:nvPr/>
          </p:nvSpPr>
          <p:spPr>
            <a:xfrm>
              <a:off x="2819400" y="2781300"/>
              <a:ext cx="1905000" cy="15240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467100" y="3048762"/>
              <a:ext cx="609600" cy="989076"/>
              <a:chOff x="3505200" y="3009900"/>
              <a:chExt cx="609600" cy="989076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3505200" y="3009900"/>
                <a:ext cx="609600" cy="609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rapezoid 10"/>
              <p:cNvSpPr/>
              <p:nvPr/>
            </p:nvSpPr>
            <p:spPr>
              <a:xfrm>
                <a:off x="3581400" y="3390900"/>
                <a:ext cx="457200" cy="608076"/>
              </a:xfrm>
              <a:prstGeom prst="trapezoi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5149412" y="1927900"/>
            <a:ext cx="1765053" cy="815300"/>
            <a:chOff x="3921173" y="1651103"/>
            <a:chExt cx="1765053" cy="815300"/>
          </a:xfrm>
        </p:grpSpPr>
        <p:sp>
          <p:nvSpPr>
            <p:cNvPr id="13" name="Right Arrow 12"/>
            <p:cNvSpPr/>
            <p:nvPr/>
          </p:nvSpPr>
          <p:spPr>
            <a:xfrm>
              <a:off x="3921173" y="2009203"/>
              <a:ext cx="1715020" cy="4572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73" y="1651103"/>
              <a:ext cx="1765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>
                  <a:latin typeface="Consolas" charset="0"/>
                  <a:ea typeface="Consolas" charset="0"/>
                  <a:cs typeface="Consolas" charset="0"/>
                </a:rPr>
                <a:t>lock </a:t>
              </a:r>
              <a:r>
                <a:rPr lang="en-US" sz="1800" b="1" dirty="0" err="1">
                  <a:latin typeface="Consolas" charset="0"/>
                  <a:ea typeface="Consolas" charset="0"/>
                  <a:cs typeface="Consolas" charset="0"/>
                </a:rPr>
                <a:t>cmpxchg</a:t>
              </a:r>
              <a:endParaRPr lang="en-US" sz="1800" b="1" dirty="0">
                <a:latin typeface="Consolas" charset="0"/>
                <a:ea typeface="Consolas" charset="0"/>
                <a:cs typeface="Consolas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4127386" y="2115650"/>
            <a:ext cx="1022026" cy="797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16" name="U-Turn Arrow 15"/>
          <p:cNvSpPr/>
          <p:nvPr/>
        </p:nvSpPr>
        <p:spPr>
          <a:xfrm>
            <a:off x="7004091" y="1392328"/>
            <a:ext cx="1143000" cy="1143000"/>
          </a:xfrm>
          <a:prstGeom prst="uturnArrow">
            <a:avLst>
              <a:gd name="adj1" fmla="val 23000"/>
              <a:gd name="adj2" fmla="val 11500"/>
              <a:gd name="adj3" fmla="val 0"/>
              <a:gd name="adj4" fmla="val 43750"/>
              <a:gd name="adj5" fmla="val 5408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62712" y="3197752"/>
            <a:ext cx="24884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no one </a:t>
            </a:r>
            <a:r>
              <a:rPr lang="en-US" sz="2200" b="1"/>
              <a:t>can interrupt it </a:t>
            </a:r>
            <a:r>
              <a:rPr lang="en-US" sz="2200"/>
              <a:t>while it's doing this.</a:t>
            </a:r>
            <a:endParaRPr lang="en-US" sz="2200" b="1" dirty="0"/>
          </a:p>
        </p:txBody>
      </p:sp>
      <p:cxnSp>
        <p:nvCxnSpPr>
          <p:cNvPr id="19" name="Straight Arrow Connector 18"/>
          <p:cNvCxnSpPr>
            <a:stCxn id="17" idx="0"/>
          </p:cNvCxnSpPr>
          <p:nvPr/>
        </p:nvCxnSpPr>
        <p:spPr>
          <a:xfrm flipV="1">
            <a:off x="6006922" y="2658047"/>
            <a:ext cx="0" cy="53970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74044" y="4458760"/>
            <a:ext cx="7377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this just handles how threads </a:t>
            </a:r>
            <a:r>
              <a:rPr lang="en-US" sz="2200" i="1" dirty="0"/>
              <a:t>lock and unlock </a:t>
            </a:r>
            <a:r>
              <a:rPr lang="en-US" sz="2200" dirty="0"/>
              <a:t>the mutex. </a:t>
            </a:r>
            <a:r>
              <a:rPr lang="en-US" sz="2200" b="1" dirty="0"/>
              <a:t>how does a thread </a:t>
            </a:r>
            <a:r>
              <a:rPr lang="en-US" sz="2200" b="1" i="1" dirty="0"/>
              <a:t>block</a:t>
            </a:r>
            <a:r>
              <a:rPr lang="en-US" sz="2200" b="1" dirty="0"/>
              <a:t> on one?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05831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1111E-6 L -2.22222E-6 0.05278 " pathEditMode="relative" rAng="0" ptsTypes="AA">
                                      <p:cBhvr>
                                        <p:cTn id="14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 animBg="1"/>
      <p:bldP spid="17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thread scheduler has to know!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838199"/>
          </a:xfrm>
        </p:spPr>
        <p:txBody>
          <a:bodyPr/>
          <a:lstStyle/>
          <a:p>
            <a:r>
              <a:rPr lang="en-US" dirty="0"/>
              <a:t>doesn't matter how you're doing threading, </a:t>
            </a:r>
            <a:r>
              <a:rPr lang="en-US" b="1" dirty="0"/>
              <a:t>the thread scheduler </a:t>
            </a:r>
            <a:r>
              <a:rPr lang="en-US" dirty="0"/>
              <a:t>has to know if </a:t>
            </a:r>
            <a:r>
              <a:rPr lang="en-US"/>
              <a:t>a thread is blocked.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752600" y="1333500"/>
            <a:ext cx="2696915" cy="2438401"/>
            <a:chOff x="914400" y="1714500"/>
            <a:chExt cx="2696915" cy="2438401"/>
          </a:xfrm>
        </p:grpSpPr>
        <p:sp>
          <p:nvSpPr>
            <p:cNvPr id="15" name="Rectangle 14"/>
            <p:cNvSpPr/>
            <p:nvPr/>
          </p:nvSpPr>
          <p:spPr>
            <a:xfrm>
              <a:off x="914400" y="1714500"/>
              <a:ext cx="2696915" cy="1905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400" b="1" dirty="0"/>
                <a:t>User-mode process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37226" y="2667000"/>
              <a:ext cx="2451259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</a:rPr>
                <a:t>Thread Scheduler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14400" y="3619501"/>
              <a:ext cx="2696915" cy="533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2400" b="1" dirty="0"/>
                <a:t>Kernel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822041" y="1333500"/>
            <a:ext cx="2696915" cy="2438401"/>
            <a:chOff x="914400" y="1714500"/>
            <a:chExt cx="2696915" cy="2438401"/>
          </a:xfrm>
        </p:grpSpPr>
        <p:sp>
          <p:nvSpPr>
            <p:cNvPr id="19" name="Rectangle 18"/>
            <p:cNvSpPr/>
            <p:nvPr/>
          </p:nvSpPr>
          <p:spPr>
            <a:xfrm>
              <a:off x="914400" y="2552700"/>
              <a:ext cx="2696915" cy="160020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2400" b="1" dirty="0"/>
                <a:t>Kernel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4400" y="1714500"/>
              <a:ext cx="2696915" cy="8382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2400" b="1" dirty="0"/>
                <a:t>User-mode process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37226" y="2667000"/>
              <a:ext cx="2451259" cy="838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bg1"/>
                  </a:solidFill>
                </a:rPr>
                <a:t>Thread Scheduler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727545" y="3898392"/>
            <a:ext cx="2721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works like any other </a:t>
            </a:r>
            <a:r>
              <a:rPr lang="en-US" sz="2200"/>
              <a:t>blocking call.</a:t>
            </a:r>
            <a:endParaRPr lang="en-US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4449515" y="3910584"/>
            <a:ext cx="34304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</a:t>
            </a:r>
            <a:r>
              <a:rPr lang="mr-IN" sz="2200" dirty="0"/>
              <a:t>…</a:t>
            </a:r>
            <a:r>
              <a:rPr lang="en-US" sz="2200" dirty="0"/>
              <a:t> what might be a problem with </a:t>
            </a:r>
            <a:r>
              <a:rPr lang="en-US" sz="2200" b="1" dirty="0"/>
              <a:t>using a mutex with kernel threads?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212420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Mutex, more like</a:t>
            </a:r>
            <a:r>
              <a:rPr lang="mr-IN" dirty="0"/>
              <a:t>…</a:t>
            </a:r>
            <a:r>
              <a:rPr lang="en-US" dirty="0"/>
              <a:t> </a:t>
            </a:r>
            <a:r>
              <a:rPr lang="en-US" dirty="0" err="1"/>
              <a:t>slowtex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5562600" cy="1542389"/>
          </a:xfrm>
        </p:spPr>
        <p:txBody>
          <a:bodyPr/>
          <a:lstStyle/>
          <a:p>
            <a:r>
              <a:rPr lang="en-US" dirty="0"/>
              <a:t>making lock/unlock a syscall is SLOW.</a:t>
            </a:r>
          </a:p>
          <a:p>
            <a:pPr lvl="1"/>
            <a:r>
              <a:rPr lang="en-US" dirty="0"/>
              <a:t>99% of the time, only one thread is </a:t>
            </a:r>
            <a:r>
              <a:rPr lang="en-US" dirty="0" err="1"/>
              <a:t>gonna</a:t>
            </a:r>
            <a:r>
              <a:rPr lang="en-US" dirty="0"/>
              <a:t> be using the mutex anyway.</a:t>
            </a:r>
          </a:p>
          <a:p>
            <a:r>
              <a:rPr lang="en-US" dirty="0"/>
              <a:t>so instead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15000" y="647700"/>
            <a:ext cx="3209488" cy="278937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/>
              <a:t>Process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5906543" y="851926"/>
            <a:ext cx="1315579" cy="6524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Thread</a:t>
            </a:r>
          </a:p>
        </p:txBody>
      </p:sp>
      <p:sp>
        <p:nvSpPr>
          <p:cNvPr id="8" name="Rectangle 7"/>
          <p:cNvSpPr/>
          <p:nvPr/>
        </p:nvSpPr>
        <p:spPr>
          <a:xfrm>
            <a:off x="7393487" y="851927"/>
            <a:ext cx="1315579" cy="65241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Thread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5000" y="3437074"/>
            <a:ext cx="3209488" cy="15540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b="1" dirty="0"/>
              <a:t>Kernel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51111" y="3834340"/>
            <a:ext cx="2911890" cy="65241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Thread Scheduler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938744" y="1622026"/>
            <a:ext cx="762000" cy="1025265"/>
            <a:chOff x="6858000" y="1392328"/>
            <a:chExt cx="1428750" cy="1922372"/>
          </a:xfrm>
        </p:grpSpPr>
        <p:grpSp>
          <p:nvGrpSpPr>
            <p:cNvPr id="12" name="Group 11"/>
            <p:cNvGrpSpPr/>
            <p:nvPr/>
          </p:nvGrpSpPr>
          <p:grpSpPr>
            <a:xfrm>
              <a:off x="6858000" y="2171700"/>
              <a:ext cx="1428750" cy="1143000"/>
              <a:chOff x="2819400" y="2781300"/>
              <a:chExt cx="1905000" cy="15240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2819400" y="2781300"/>
                <a:ext cx="1905000" cy="152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3467100" y="3048762"/>
                <a:ext cx="609600" cy="989076"/>
                <a:chOff x="3505200" y="3009900"/>
                <a:chExt cx="609600" cy="989076"/>
              </a:xfrm>
            </p:grpSpPr>
            <p:sp>
              <p:nvSpPr>
                <p:cNvPr id="15" name="Oval 14"/>
                <p:cNvSpPr/>
                <p:nvPr/>
              </p:nvSpPr>
              <p:spPr>
                <a:xfrm>
                  <a:off x="3505200" y="3009900"/>
                  <a:ext cx="609600" cy="6096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rapezoid 15"/>
                <p:cNvSpPr/>
                <p:nvPr/>
              </p:nvSpPr>
              <p:spPr>
                <a:xfrm>
                  <a:off x="3581400" y="3390900"/>
                  <a:ext cx="457200" cy="608076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7" name="U-Turn Arrow 16"/>
            <p:cNvSpPr/>
            <p:nvPr/>
          </p:nvSpPr>
          <p:spPr>
            <a:xfrm>
              <a:off x="7004091" y="1392328"/>
              <a:ext cx="1143000" cy="1143000"/>
            </a:xfrm>
            <a:prstGeom prst="uturnArrow">
              <a:avLst>
                <a:gd name="adj1" fmla="val 23000"/>
                <a:gd name="adj2" fmla="val 11500"/>
                <a:gd name="adj3" fmla="val 0"/>
                <a:gd name="adj4" fmla="val 43750"/>
                <a:gd name="adj5" fmla="val 5408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387788" y="1942662"/>
            <a:ext cx="2696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we </a:t>
            </a:r>
            <a:r>
              <a:rPr lang="en-US" sz="2200" b="1" i="1" dirty="0"/>
              <a:t>test</a:t>
            </a:r>
            <a:r>
              <a:rPr lang="en-US" sz="2200" dirty="0"/>
              <a:t> if we can lock in </a:t>
            </a:r>
            <a:r>
              <a:rPr lang="en-US" sz="2200" i="1" dirty="0"/>
              <a:t>user space.</a:t>
            </a:r>
            <a:endParaRPr lang="en-US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1197974" y="2712103"/>
            <a:ext cx="30640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we can, no problem, lock acquired.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47151" y="3476972"/>
            <a:ext cx="3365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not, </a:t>
            </a:r>
            <a:r>
              <a:rPr lang="en-US" sz="2200" i="1" dirty="0"/>
              <a:t>then</a:t>
            </a:r>
            <a:r>
              <a:rPr lang="en-US" sz="2200" dirty="0"/>
              <a:t> we do a syscall and get blocked.</a:t>
            </a:r>
          </a:p>
        </p:txBody>
      </p:sp>
      <p:sp>
        <p:nvSpPr>
          <p:cNvPr id="26" name="Rectangular Callout 25"/>
          <p:cNvSpPr/>
          <p:nvPr/>
        </p:nvSpPr>
        <p:spPr>
          <a:xfrm>
            <a:off x="4986499" y="1571691"/>
            <a:ext cx="1612832" cy="636341"/>
          </a:xfrm>
          <a:prstGeom prst="wedgeRectCallout">
            <a:avLst>
              <a:gd name="adj1" fmla="val 40791"/>
              <a:gd name="adj2" fmla="val -776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knock knock, </a:t>
            </a:r>
            <a:r>
              <a:rPr lang="en-US" sz="1800" dirty="0" err="1">
                <a:solidFill>
                  <a:schemeClr val="tx1"/>
                </a:solidFill>
              </a:rPr>
              <a:t>lemme</a:t>
            </a:r>
            <a:r>
              <a:rPr lang="en-US" sz="1800" dirty="0">
                <a:solidFill>
                  <a:schemeClr val="tx1"/>
                </a:solidFill>
              </a:rPr>
              <a:t> lock</a:t>
            </a:r>
          </a:p>
        </p:txBody>
      </p:sp>
      <p:sp>
        <p:nvSpPr>
          <p:cNvPr id="27" name="Rectangular Callout 26"/>
          <p:cNvSpPr/>
          <p:nvPr/>
        </p:nvSpPr>
        <p:spPr>
          <a:xfrm>
            <a:off x="5956774" y="2283804"/>
            <a:ext cx="812264" cy="410221"/>
          </a:xfrm>
          <a:prstGeom prst="wedgeRectCallout">
            <a:avLst>
              <a:gd name="adj1" fmla="val 83569"/>
              <a:gd name="adj2" fmla="val -620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ok go</a:t>
            </a:r>
          </a:p>
        </p:txBody>
      </p:sp>
      <p:sp>
        <p:nvSpPr>
          <p:cNvPr id="28" name="Rectangular Callout 27"/>
          <p:cNvSpPr/>
          <p:nvPr/>
        </p:nvSpPr>
        <p:spPr>
          <a:xfrm>
            <a:off x="7916987" y="1660735"/>
            <a:ext cx="846014" cy="636341"/>
          </a:xfrm>
          <a:prstGeom prst="wedgeRectCallout">
            <a:avLst>
              <a:gd name="adj1" fmla="val -41352"/>
              <a:gd name="adj2" fmla="val -9206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me too??</a:t>
            </a:r>
          </a:p>
        </p:txBody>
      </p:sp>
      <p:sp>
        <p:nvSpPr>
          <p:cNvPr id="30" name="Rectangular Callout 29"/>
          <p:cNvSpPr/>
          <p:nvPr/>
        </p:nvSpPr>
        <p:spPr>
          <a:xfrm>
            <a:off x="7901801" y="2415236"/>
            <a:ext cx="846014" cy="450018"/>
          </a:xfrm>
          <a:prstGeom prst="wedgeRectCallout">
            <a:avLst>
              <a:gd name="adj1" fmla="val -93232"/>
              <a:gd name="adj2" fmla="val -7050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NO.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2" name="Octagon 31"/>
          <p:cNvSpPr/>
          <p:nvPr/>
        </p:nvSpPr>
        <p:spPr>
          <a:xfrm>
            <a:off x="7382626" y="1037921"/>
            <a:ext cx="609600" cy="609600"/>
          </a:xfrm>
          <a:prstGeom prst="octagon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b="1" dirty="0"/>
              <a:t>BLOCK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42F50D-9D7C-184F-A315-56DDB9400BDB}"/>
              </a:ext>
            </a:extLst>
          </p:cNvPr>
          <p:cNvSpPr txBox="1"/>
          <p:nvPr/>
        </p:nvSpPr>
        <p:spPr>
          <a:xfrm>
            <a:off x="887978" y="4373748"/>
            <a:ext cx="3684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Linux calls these </a:t>
            </a:r>
            <a:r>
              <a:rPr lang="en-US" sz="2200" i="1" dirty="0" err="1"/>
              <a:t>futexes</a:t>
            </a:r>
            <a:r>
              <a:rPr lang="en-US" sz="2200" i="1" dirty="0"/>
              <a:t> </a:t>
            </a:r>
            <a:r>
              <a:rPr lang="en-US" sz="2200" dirty="0"/>
              <a:t>(</a:t>
            </a:r>
            <a:r>
              <a:rPr lang="en-US" sz="2200" b="1" dirty="0"/>
              <a:t>f</a:t>
            </a:r>
            <a:r>
              <a:rPr lang="en-US" sz="2200" dirty="0"/>
              <a:t>ast </a:t>
            </a:r>
            <a:r>
              <a:rPr lang="en-US" sz="2200" b="1" dirty="0"/>
              <a:t>u</a:t>
            </a:r>
            <a:r>
              <a:rPr lang="en-US" sz="2200" dirty="0"/>
              <a:t>ser-space mu</a:t>
            </a:r>
            <a:r>
              <a:rPr lang="en-US" sz="2200" b="1" dirty="0"/>
              <a:t>texes</a:t>
            </a:r>
            <a:r>
              <a:rPr lang="en-US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45409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 animBg="1"/>
      <p:bldP spid="27" grpId="0" animBg="1"/>
      <p:bldP spid="28" grpId="0" animBg="1"/>
      <p:bldP spid="30" grpId="0" animBg="1"/>
      <p:bldP spid="32" grpId="0" animBg="1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Motivation and vocab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97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turn, my turn!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123070"/>
          </a:xfrm>
        </p:spPr>
        <p:txBody>
          <a:bodyPr/>
          <a:lstStyle/>
          <a:p>
            <a:r>
              <a:rPr lang="en-US" dirty="0"/>
              <a:t>each thread has its own data, but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ultimately, threads have to work together.</a:t>
            </a:r>
          </a:p>
          <a:p>
            <a:r>
              <a:rPr lang="en-US" dirty="0"/>
              <a:t>and that's where you </a:t>
            </a:r>
            <a:r>
              <a:rPr lang="en-US" b="1" dirty="0"/>
              <a:t>have to be careful.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CS449 (2184)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81600" y="1734430"/>
            <a:ext cx="3581400" cy="325666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b="1" dirty="0"/>
              <a:t>Process</a:t>
            </a:r>
            <a:endParaRPr lang="en-US" sz="20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355902"/>
              </p:ext>
            </p:extLst>
          </p:nvPr>
        </p:nvGraphicFramePr>
        <p:xfrm>
          <a:off x="6934200" y="1957200"/>
          <a:ext cx="1576156" cy="28111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76156">
                  <a:extLst>
                    <a:ext uri="{9D8B030D-6E8A-4147-A177-3AD203B41FA5}">
                      <a16:colId xmlns:a16="http://schemas.microsoft.com/office/drawing/2014/main" val="181283034"/>
                    </a:ext>
                  </a:extLst>
                </a:gridCol>
              </a:tblGrid>
              <a:tr h="1115786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chemeClr val="bg2"/>
                          </a:solidFill>
                        </a:rPr>
                        <a:t>Heap</a:t>
                      </a:r>
                    </a:p>
                  </a:txBody>
                  <a:tcPr marL="97677" marR="97677" marT="48838" marB="4883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557411"/>
                  </a:ext>
                </a:extLst>
              </a:tr>
              <a:tr h="579556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>
                          <a:solidFill>
                            <a:schemeClr val="bg2"/>
                          </a:solidFill>
                        </a:rPr>
                        <a:t>Globals</a:t>
                      </a:r>
                      <a:endParaRPr lang="en-US" sz="3000" b="1" dirty="0">
                        <a:solidFill>
                          <a:schemeClr val="bg2"/>
                        </a:solidFill>
                      </a:endParaRPr>
                    </a:p>
                  </a:txBody>
                  <a:tcPr marL="97677" marR="97677" marT="48838" marB="48838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1320"/>
                  </a:ext>
                </a:extLst>
              </a:tr>
              <a:tr h="1115786"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>
                          <a:solidFill>
                            <a:schemeClr val="bg2"/>
                          </a:solidFill>
                        </a:rPr>
                        <a:t>Code</a:t>
                      </a:r>
                    </a:p>
                  </a:txBody>
                  <a:tcPr marL="97677" marR="97677" marT="48838" marB="48838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423252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317447" y="3771900"/>
            <a:ext cx="1388153" cy="7475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Thread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317446" y="2710094"/>
            <a:ext cx="1388153" cy="7475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Thread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008865" y="2540509"/>
            <a:ext cx="138815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x =    </a:t>
            </a:r>
          </a:p>
        </p:txBody>
      </p:sp>
      <p:sp>
        <p:nvSpPr>
          <p:cNvPr id="29" name="Rectangular Callout 28"/>
          <p:cNvSpPr/>
          <p:nvPr/>
        </p:nvSpPr>
        <p:spPr>
          <a:xfrm>
            <a:off x="3193964" y="1735002"/>
            <a:ext cx="1911436" cy="665297"/>
          </a:xfrm>
          <a:prstGeom prst="wedgeRectCallout">
            <a:avLst>
              <a:gd name="adj1" fmla="val 75440"/>
              <a:gd name="adj2" fmla="val 111566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I think x should be 10.</a:t>
            </a:r>
          </a:p>
        </p:txBody>
      </p:sp>
      <p:sp>
        <p:nvSpPr>
          <p:cNvPr id="30" name="Rectangular Callout 29"/>
          <p:cNvSpPr/>
          <p:nvPr/>
        </p:nvSpPr>
        <p:spPr>
          <a:xfrm>
            <a:off x="3193964" y="2665060"/>
            <a:ext cx="1911436" cy="665297"/>
          </a:xfrm>
          <a:prstGeom prst="wedgeRectCallout">
            <a:avLst>
              <a:gd name="adj1" fmla="val 67785"/>
              <a:gd name="adj2" fmla="val 13080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well I think it should be 20.</a:t>
            </a:r>
          </a:p>
        </p:txBody>
      </p:sp>
      <p:sp>
        <p:nvSpPr>
          <p:cNvPr id="31" name="Rectangular Callout 30"/>
          <p:cNvSpPr/>
          <p:nvPr/>
        </p:nvSpPr>
        <p:spPr>
          <a:xfrm>
            <a:off x="4480283" y="3440903"/>
            <a:ext cx="519187" cy="466635"/>
          </a:xfrm>
          <a:prstGeom prst="wedgeRectCallout">
            <a:avLst>
              <a:gd name="adj1" fmla="val 140062"/>
              <a:gd name="adj2" fmla="val -8515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10!</a:t>
            </a:r>
          </a:p>
        </p:txBody>
      </p:sp>
      <p:sp>
        <p:nvSpPr>
          <p:cNvPr id="32" name="Rectangular Callout 31"/>
          <p:cNvSpPr/>
          <p:nvPr/>
        </p:nvSpPr>
        <p:spPr>
          <a:xfrm>
            <a:off x="4480282" y="3946698"/>
            <a:ext cx="519187" cy="466635"/>
          </a:xfrm>
          <a:prstGeom prst="wedgeRectCallout">
            <a:avLst>
              <a:gd name="adj1" fmla="val 136539"/>
              <a:gd name="adj2" fmla="val -481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20!</a:t>
            </a:r>
          </a:p>
        </p:txBody>
      </p:sp>
      <p:sp>
        <p:nvSpPr>
          <p:cNvPr id="34" name="Rectangular Callout 33"/>
          <p:cNvSpPr/>
          <p:nvPr/>
        </p:nvSpPr>
        <p:spPr>
          <a:xfrm>
            <a:off x="4227638" y="4188186"/>
            <a:ext cx="629491" cy="466635"/>
          </a:xfrm>
          <a:prstGeom prst="wedgeRectCallout">
            <a:avLst>
              <a:gd name="adj1" fmla="val 161649"/>
              <a:gd name="adj2" fmla="val -23211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10!</a:t>
            </a:r>
          </a:p>
        </p:txBody>
      </p:sp>
      <p:sp>
        <p:nvSpPr>
          <p:cNvPr id="35" name="Rectangular Callout 34"/>
          <p:cNvSpPr/>
          <p:nvPr/>
        </p:nvSpPr>
        <p:spPr>
          <a:xfrm>
            <a:off x="4135060" y="4519471"/>
            <a:ext cx="877982" cy="466635"/>
          </a:xfrm>
          <a:prstGeom prst="wedgeRectCallout">
            <a:avLst>
              <a:gd name="adj1" fmla="val 117332"/>
              <a:gd name="adj2" fmla="val -75354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20!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738596" y="2540508"/>
            <a:ext cx="549953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38596" y="2540508"/>
            <a:ext cx="549953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7787" y="1819991"/>
            <a:ext cx="1968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/>
              <a:t>who wins?</a:t>
            </a:r>
            <a:endParaRPr lang="en-US" sz="2200" dirty="0"/>
          </a:p>
        </p:txBody>
      </p:sp>
      <p:sp>
        <p:nvSpPr>
          <p:cNvPr id="40" name="TextBox 39"/>
          <p:cNvSpPr txBox="1"/>
          <p:nvPr/>
        </p:nvSpPr>
        <p:spPr>
          <a:xfrm>
            <a:off x="536479" y="2377661"/>
            <a:ext cx="2529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who "should" win?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001" y="2904779"/>
            <a:ext cx="23718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/>
              <a:t>should this be allowed at all?</a:t>
            </a:r>
            <a:endParaRPr lang="en-US" sz="2200" dirty="0"/>
          </a:p>
        </p:txBody>
      </p:sp>
      <p:sp>
        <p:nvSpPr>
          <p:cNvPr id="42" name="TextBox 41"/>
          <p:cNvSpPr txBox="1"/>
          <p:nvPr/>
        </p:nvSpPr>
        <p:spPr>
          <a:xfrm>
            <a:off x="458608" y="3771900"/>
            <a:ext cx="3193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can we detect when we've written a program that does this?</a:t>
            </a:r>
          </a:p>
        </p:txBody>
      </p:sp>
    </p:spTree>
    <p:extLst>
      <p:ext uri="{BB962C8B-B14F-4D97-AF65-F5344CB8AC3E}">
        <p14:creationId xmlns:p14="http://schemas.microsoft.com/office/powerpoint/2010/main" val="1710523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/>
      <p:bldP spid="38" grpId="0" animBg="1"/>
      <p:bldP spid="38" grpId="1" animBg="1"/>
      <p:bldP spid="38" grpId="2" animBg="1"/>
      <p:bldP spid="38" grpId="3" animBg="1"/>
      <p:bldP spid="38" grpId="4" animBg="1"/>
      <p:bldP spid="39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371599"/>
          </a:xfrm>
        </p:spPr>
        <p:txBody>
          <a:bodyPr>
            <a:normAutofit/>
          </a:bodyPr>
          <a:lstStyle/>
          <a:p>
            <a:r>
              <a:rPr lang="en-US" dirty="0"/>
              <a:t>any threads that </a:t>
            </a:r>
            <a:r>
              <a:rPr lang="en-US" b="1" dirty="0"/>
              <a:t>communicate</a:t>
            </a:r>
            <a:r>
              <a:rPr lang="en-US" dirty="0"/>
              <a:t> run into this problem.</a:t>
            </a:r>
          </a:p>
          <a:p>
            <a:r>
              <a:rPr lang="en-US" dirty="0"/>
              <a:t>all communication requires </a:t>
            </a:r>
            <a:r>
              <a:rPr lang="en-US" b="1" dirty="0"/>
              <a:t>shared state: </a:t>
            </a:r>
            <a:r>
              <a:rPr lang="en-US" dirty="0"/>
              <a:t>2 or more things trying to change 1 value.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5105400" y="1527253"/>
            <a:ext cx="3886200" cy="3886200"/>
            <a:chOff x="4882945" y="1257300"/>
            <a:chExt cx="3886200" cy="3886200"/>
          </a:xfrm>
        </p:grpSpPr>
        <p:sp>
          <p:nvSpPr>
            <p:cNvPr id="22" name="Cross 21"/>
            <p:cNvSpPr/>
            <p:nvPr/>
          </p:nvSpPr>
          <p:spPr>
            <a:xfrm>
              <a:off x="4882945" y="1257300"/>
              <a:ext cx="3886200" cy="3886200"/>
            </a:xfrm>
            <a:prstGeom prst="plus">
              <a:avLst>
                <a:gd name="adj" fmla="val 3897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Up Arrow 34"/>
            <p:cNvSpPr/>
            <p:nvPr/>
          </p:nvSpPr>
          <p:spPr>
            <a:xfrm>
              <a:off x="6629400" y="14097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Up Arrow 36"/>
            <p:cNvSpPr/>
            <p:nvPr/>
          </p:nvSpPr>
          <p:spPr>
            <a:xfrm rot="5400000">
              <a:off x="7772400" y="2628900"/>
              <a:ext cx="381000" cy="1143000"/>
            </a:xfrm>
            <a:prstGeom prst="up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2237692" y="1576069"/>
            <a:ext cx="3740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think about an intersection of </a:t>
            </a:r>
            <a:r>
              <a:rPr lang="en-US" sz="2200" b="1" dirty="0"/>
              <a:t>two</a:t>
            </a:r>
            <a:r>
              <a:rPr lang="en-US" sz="2200" dirty="0"/>
              <a:t> </a:t>
            </a:r>
            <a:r>
              <a:rPr lang="en-US" sz="2200" b="1" dirty="0"/>
              <a:t>one-way </a:t>
            </a:r>
            <a:r>
              <a:rPr lang="en-US" sz="2200" dirty="0"/>
              <a:t>streets.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747387" y="4152900"/>
            <a:ext cx="609600" cy="102501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 rot="5400000">
            <a:off x="5465506" y="2957847"/>
            <a:ext cx="609600" cy="102501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-107088" y="3279853"/>
            <a:ext cx="3861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what could go wrong?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605325" y="3034326"/>
            <a:ext cx="883034" cy="8830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5792" y="2329102"/>
            <a:ext cx="49387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what part of this system is </a:t>
            </a:r>
            <a:r>
              <a:rPr lang="en-US" sz="2200" b="1" dirty="0"/>
              <a:t>shared?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896925" y="2818882"/>
            <a:ext cx="26025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</a:t>
            </a:r>
            <a:r>
              <a:rPr lang="en-US" sz="2200" b="1"/>
              <a:t>intersection.</a:t>
            </a:r>
            <a:endParaRPr lang="en-US" sz="2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1082498" y="3769633"/>
            <a:ext cx="3861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the two cars could</a:t>
            </a:r>
            <a:r>
              <a:rPr lang="en-US" sz="2200" b="1" dirty="0"/>
              <a:t> collide.</a:t>
            </a:r>
            <a:endParaRPr lang="en-US" sz="2200" dirty="0"/>
          </a:p>
        </p:txBody>
      </p:sp>
      <p:sp>
        <p:nvSpPr>
          <p:cNvPr id="47" name="TextBox 46"/>
          <p:cNvSpPr txBox="1"/>
          <p:nvPr/>
        </p:nvSpPr>
        <p:spPr>
          <a:xfrm>
            <a:off x="381000" y="4253108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both cars try to </a:t>
            </a:r>
            <a:r>
              <a:rPr lang="en-US" sz="2200" b="1" dirty="0"/>
              <a:t>change the intersection </a:t>
            </a:r>
            <a:r>
              <a:rPr lang="en-US" sz="1600" dirty="0"/>
              <a:t>(going from "empty" to "containing a car")</a:t>
            </a:r>
            <a:br>
              <a:rPr lang="en-US" sz="1600" dirty="0"/>
            </a:br>
            <a:r>
              <a:rPr lang="en-US" sz="2200" dirty="0"/>
              <a:t>at the </a:t>
            </a:r>
            <a:r>
              <a:rPr lang="en-US" sz="2200" b="1" dirty="0"/>
              <a:t>same time.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88359" y="4138807"/>
            <a:ext cx="1503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how do we avoid this?</a:t>
            </a:r>
            <a:endParaRPr lang="en-US" sz="2000" b="1" dirty="0"/>
          </a:p>
        </p:txBody>
      </p:sp>
      <p:sp>
        <p:nvSpPr>
          <p:cNvPr id="43" name="Explosion 1 42"/>
          <p:cNvSpPr/>
          <p:nvPr/>
        </p:nvSpPr>
        <p:spPr>
          <a:xfrm>
            <a:off x="6671187" y="3058193"/>
            <a:ext cx="762000" cy="76200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436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08559 -2.22222E-6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-5.55556E-7 -0.11833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39" grpId="1" animBg="1"/>
      <p:bldP spid="41" grpId="0" animBg="1"/>
      <p:bldP spid="41" grpId="1" animBg="1"/>
      <p:bldP spid="42" grpId="0"/>
      <p:bldP spid="40" grpId="0" animBg="1"/>
      <p:bldP spid="44" grpId="0"/>
      <p:bldP spid="45" grpId="0"/>
      <p:bldP spid="46" grpId="0"/>
      <p:bldP spid="47" grpId="0"/>
      <p:bldP spid="48" grpId="0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variables are shared state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523999"/>
          </a:xfrm>
        </p:spPr>
        <p:txBody>
          <a:bodyPr/>
          <a:lstStyle/>
          <a:p>
            <a:r>
              <a:rPr lang="mr-IN" dirty="0"/>
              <a:t>…</a:t>
            </a:r>
            <a:r>
              <a:rPr lang="en-US" dirty="0"/>
              <a:t>even if you can't see them!</a:t>
            </a:r>
          </a:p>
          <a:p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strtok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works fine for single-threaded programs.</a:t>
            </a:r>
          </a:p>
          <a:p>
            <a:r>
              <a:rPr lang="en-US" b="1" dirty="0"/>
              <a:t>but secretly, it uses a global variable.</a:t>
            </a:r>
          </a:p>
          <a:p>
            <a:r>
              <a:rPr lang="en-US" dirty="0"/>
              <a:t>let's look at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21_strtok.c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40573" y="3923977"/>
            <a:ext cx="838201" cy="7475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40573" y="3140829"/>
            <a:ext cx="838201" cy="7475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4641" y="2611851"/>
            <a:ext cx="3314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/>
              <a:t>"The </a:t>
            </a:r>
            <a:r>
              <a:rPr lang="en-US" sz="2000" i="1" dirty="0" err="1"/>
              <a:t>strtok</a:t>
            </a:r>
            <a:r>
              <a:rPr lang="en-US" sz="2000" i="1" dirty="0"/>
              <a:t>() function uses a static buffer while parsing, so it’s </a:t>
            </a:r>
            <a:r>
              <a:rPr lang="en-US" sz="2000" i="1" dirty="0">
                <a:solidFill>
                  <a:srgbClr val="FF0000"/>
                </a:solidFill>
              </a:rPr>
              <a:t>not thread safe</a:t>
            </a:r>
            <a:r>
              <a:rPr lang="en-US" sz="2000" i="1" dirty="0"/>
              <a:t>. Use </a:t>
            </a:r>
            <a:r>
              <a:rPr lang="en-US" sz="2000" b="1" i="1" dirty="0" err="1"/>
              <a:t>strtok_r</a:t>
            </a:r>
            <a:r>
              <a:rPr lang="en-US" sz="2000" b="1" i="1" dirty="0"/>
              <a:t>()</a:t>
            </a:r>
            <a:r>
              <a:rPr lang="en-US" sz="2000" i="1" dirty="0"/>
              <a:t> if this matters to you."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0" y="4688278"/>
            <a:ext cx="64017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you're writing multithreaded programs, </a:t>
            </a:r>
            <a:r>
              <a:rPr lang="en-US" sz="2200" b="1" dirty="0">
                <a:solidFill>
                  <a:srgbClr val="FF0000"/>
                </a:solidFill>
              </a:rPr>
              <a:t>check that the functions you call are thread-safe!</a:t>
            </a:r>
            <a:endParaRPr lang="en-US" sz="2200" dirty="0">
              <a:solidFill>
                <a:srgbClr val="FF0000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770738"/>
              </p:ext>
            </p:extLst>
          </p:nvPr>
        </p:nvGraphicFramePr>
        <p:xfrm>
          <a:off x="5829300" y="1503868"/>
          <a:ext cx="2833456" cy="292661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33456">
                  <a:extLst>
                    <a:ext uri="{9D8B030D-6E8A-4147-A177-3AD203B41FA5}">
                      <a16:colId xmlns:a16="http://schemas.microsoft.com/office/drawing/2014/main" val="181283034"/>
                    </a:ext>
                  </a:extLst>
                </a:gridCol>
              </a:tblGrid>
              <a:tr h="5154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2"/>
                          </a:solidFill>
                        </a:rPr>
                        <a:t>Heap</a:t>
                      </a:r>
                    </a:p>
                  </a:txBody>
                  <a:tcPr marL="97677" marR="97677" marT="48838" marB="4883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557411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2"/>
                          </a:solidFill>
                        </a:rPr>
                        <a:t>Globals</a:t>
                      </a:r>
                      <a:endParaRPr lang="en-US" sz="2400" b="1" dirty="0">
                        <a:solidFill>
                          <a:schemeClr val="bg2"/>
                        </a:solidFill>
                      </a:endParaRPr>
                    </a:p>
                  </a:txBody>
                  <a:tcPr marL="97677" marR="97677" marT="48838" marB="48838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1320"/>
                  </a:ext>
                </a:extLst>
              </a:tr>
              <a:tr h="111578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2"/>
                          </a:solidFill>
                        </a:rPr>
                        <a:t>Code</a:t>
                      </a:r>
                    </a:p>
                  </a:txBody>
                  <a:tcPr marL="97677" marR="97677" marT="48838" marB="48838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423252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6460471" y="3821210"/>
            <a:ext cx="1571114" cy="5385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strtok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03028" y="2640167"/>
            <a:ext cx="2286000" cy="5385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strtok's</a:t>
            </a:r>
            <a:r>
              <a:rPr lang="en-US" sz="2400" b="1" dirty="0">
                <a:solidFill>
                  <a:schemeClr val="tx1"/>
                </a:solidFill>
              </a:rPr>
              <a:t> buffer</a:t>
            </a:r>
          </a:p>
        </p:txBody>
      </p:sp>
      <p:cxnSp>
        <p:nvCxnSpPr>
          <p:cNvPr id="22" name="Straight Arrow Connector 21"/>
          <p:cNvCxnSpPr>
            <a:stCxn id="13" idx="3"/>
            <a:endCxn id="18" idx="1"/>
          </p:cNvCxnSpPr>
          <p:nvPr/>
        </p:nvCxnSpPr>
        <p:spPr>
          <a:xfrm>
            <a:off x="5378774" y="3514615"/>
            <a:ext cx="1081697" cy="5758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</p:cNvCxnSpPr>
          <p:nvPr/>
        </p:nvCxnSpPr>
        <p:spPr>
          <a:xfrm flipV="1">
            <a:off x="5378774" y="4251402"/>
            <a:ext cx="1048644" cy="463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>
            <a:off x="5936624" y="3027867"/>
            <a:ext cx="1236215" cy="916164"/>
          </a:xfrm>
          <a:prstGeom prst="arc">
            <a:avLst>
              <a:gd name="adj1" fmla="val 4806649"/>
              <a:gd name="adj2" fmla="val 13974869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87769" y="2086080"/>
            <a:ext cx="281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man </a:t>
            </a:r>
            <a:r>
              <a:rPr lang="en-US" sz="2200" b="1" dirty="0" err="1"/>
              <a:t>strtok</a:t>
            </a:r>
            <a:r>
              <a:rPr lang="en-US" sz="2200" dirty="0"/>
              <a:t> says: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643546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  <p:bldP spid="18" grpId="0" animBg="1"/>
      <p:bldP spid="19" grpId="0" animBg="1"/>
      <p:bldP spid="27" grpId="0" animBg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Reentrancy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219199"/>
          </a:xfrm>
        </p:spPr>
        <p:txBody>
          <a:bodyPr/>
          <a:lstStyle/>
          <a:p>
            <a:r>
              <a:rPr lang="en-US" dirty="0"/>
              <a:t>a function that does not depend on global state is </a:t>
            </a:r>
            <a:r>
              <a:rPr lang="en-US" b="1" dirty="0">
                <a:solidFill>
                  <a:srgbClr val="FF0000"/>
                </a:solidFill>
              </a:rPr>
              <a:t>reentrant</a:t>
            </a:r>
            <a:r>
              <a:rPr lang="en-US" b="1" dirty="0"/>
              <a:t>.</a:t>
            </a:r>
          </a:p>
          <a:p>
            <a:r>
              <a:rPr lang="en-US" dirty="0"/>
              <a:t>that means you can call it </a:t>
            </a:r>
            <a:r>
              <a:rPr lang="en-US" b="1" dirty="0"/>
              <a:t>from two places </a:t>
            </a:r>
            <a:r>
              <a:rPr lang="en-US" dirty="0"/>
              <a:t>and it will still work.</a:t>
            </a:r>
          </a:p>
          <a:p>
            <a:r>
              <a:rPr lang="en-US" dirty="0"/>
              <a:t>so let's look at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21_strtok_r.c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62399" y="4058752"/>
            <a:ext cx="1416374" cy="1335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1" y="2552701"/>
            <a:ext cx="1416374" cy="1335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067769"/>
              </p:ext>
            </p:extLst>
          </p:nvPr>
        </p:nvGraphicFramePr>
        <p:xfrm>
          <a:off x="5829300" y="1503868"/>
          <a:ext cx="2833456" cy="292661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33456">
                  <a:extLst>
                    <a:ext uri="{9D8B030D-6E8A-4147-A177-3AD203B41FA5}">
                      <a16:colId xmlns:a16="http://schemas.microsoft.com/office/drawing/2014/main" val="181283034"/>
                    </a:ext>
                  </a:extLst>
                </a:gridCol>
              </a:tblGrid>
              <a:tr h="5154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2"/>
                          </a:solidFill>
                        </a:rPr>
                        <a:t>Heap</a:t>
                      </a:r>
                    </a:p>
                  </a:txBody>
                  <a:tcPr marL="97677" marR="97677" marT="48838" marB="4883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557411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chemeClr val="bg2"/>
                          </a:solidFill>
                        </a:rPr>
                        <a:t>Globals</a:t>
                      </a:r>
                      <a:endParaRPr lang="en-US" sz="2400" b="1" dirty="0">
                        <a:solidFill>
                          <a:schemeClr val="bg2"/>
                        </a:solidFill>
                      </a:endParaRPr>
                    </a:p>
                  </a:txBody>
                  <a:tcPr marL="97677" marR="97677" marT="48838" marB="48838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921320"/>
                  </a:ext>
                </a:extLst>
              </a:tr>
              <a:tr h="111578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2"/>
                          </a:solidFill>
                        </a:rPr>
                        <a:t>Code</a:t>
                      </a:r>
                    </a:p>
                  </a:txBody>
                  <a:tcPr marL="97677" marR="97677" marT="48838" marB="48838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42325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460471" y="3821210"/>
            <a:ext cx="1571114" cy="5385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strtok_r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378773" y="3634940"/>
            <a:ext cx="1081698" cy="4555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378773" y="4251404"/>
            <a:ext cx="1048645" cy="761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14216" y="3206119"/>
            <a:ext cx="1289304" cy="5385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saveptr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11168" y="4702687"/>
            <a:ext cx="1289304" cy="5385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saveptr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6" name="Arc 25"/>
          <p:cNvSpPr/>
          <p:nvPr/>
        </p:nvSpPr>
        <p:spPr>
          <a:xfrm rot="7704380">
            <a:off x="5506552" y="2917250"/>
            <a:ext cx="1043083" cy="2025169"/>
          </a:xfrm>
          <a:prstGeom prst="arc">
            <a:avLst>
              <a:gd name="adj1" fmla="val 5238056"/>
              <a:gd name="adj2" fmla="val 13974869"/>
            </a:avLst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13895620" flipV="1">
            <a:off x="5521319" y="3347156"/>
            <a:ext cx="1043083" cy="2025169"/>
          </a:xfrm>
          <a:prstGeom prst="arc">
            <a:avLst>
              <a:gd name="adj1" fmla="val 5238056"/>
              <a:gd name="adj2" fmla="val 13974869"/>
            </a:avLst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861180" y="2351568"/>
            <a:ext cx="2436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rgbClr val="00B050"/>
                </a:solidFill>
              </a:rPr>
              <a:t>no shared state? no problem!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234" y="3375836"/>
            <a:ext cx="29203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again, we can't </a:t>
            </a:r>
            <a:r>
              <a:rPr lang="en-US" sz="2200" i="1"/>
              <a:t>communicate</a:t>
            </a:r>
            <a:r>
              <a:rPr lang="en-US" sz="2200"/>
              <a:t> without shared state.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87407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6" grpId="0" animBg="1"/>
      <p:bldP spid="17" grpId="0" animBg="1"/>
      <p:bldP spid="26" grpId="0" animBg="1"/>
      <p:bldP spid="27" grpId="0" animBg="1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Race Conditions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9386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Tug-of-war</a:t>
            </a:r>
            <a:r>
              <a:rPr lang="en-US" sz="2000" dirty="0"/>
              <a:t>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523999"/>
          </a:xfrm>
        </p:spPr>
        <p:txBody>
          <a:bodyPr>
            <a:normAutofit/>
          </a:bodyPr>
          <a:lstStyle/>
          <a:p>
            <a:r>
              <a:rPr lang="en-US" dirty="0"/>
              <a:t>let's look at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21_thread_racing.c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t1 does 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global_var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++</a:t>
            </a:r>
            <a:r>
              <a:rPr lang="en-US" dirty="0"/>
              <a:t> 100,000 times</a:t>
            </a:r>
          </a:p>
          <a:p>
            <a:pPr lvl="1"/>
            <a:r>
              <a:rPr lang="en-US" dirty="0"/>
              <a:t>t2 does </a:t>
            </a:r>
            <a:r>
              <a:rPr lang="en-US" b="1" dirty="0" err="1">
                <a:latin typeface="Consolas" charset="0"/>
                <a:ea typeface="Consolas" charset="0"/>
                <a:cs typeface="Consolas" charset="0"/>
              </a:rPr>
              <a:t>global_var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--</a:t>
            </a:r>
            <a:r>
              <a:rPr lang="en-US" dirty="0"/>
              <a:t> 100,000 times</a:t>
            </a:r>
          </a:p>
          <a:p>
            <a:r>
              <a:rPr lang="en-US" dirty="0"/>
              <a:t>so we </a:t>
            </a:r>
            <a:r>
              <a:rPr lang="en-US" b="1" dirty="0"/>
              <a:t>should</a:t>
            </a:r>
            <a:r>
              <a:rPr lang="en-US" dirty="0"/>
              <a:t> get 0, but what do we get?</a:t>
            </a:r>
          </a:p>
        </p:txBody>
      </p:sp>
      <p:sp>
        <p:nvSpPr>
          <p:cNvPr id="6" name="Rectangle 5"/>
          <p:cNvSpPr/>
          <p:nvPr/>
        </p:nvSpPr>
        <p:spPr>
          <a:xfrm>
            <a:off x="2895600" y="2171700"/>
            <a:ext cx="28194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global_var</a:t>
            </a:r>
            <a:r>
              <a:rPr lang="en-US" sz="2400" b="1" dirty="0">
                <a:solidFill>
                  <a:schemeClr val="tx1"/>
                </a:solidFill>
              </a:rPr>
              <a:t> = 10</a:t>
            </a:r>
          </a:p>
        </p:txBody>
      </p:sp>
      <p:sp>
        <p:nvSpPr>
          <p:cNvPr id="7" name="Rectangle 6"/>
          <p:cNvSpPr/>
          <p:nvPr/>
        </p:nvSpPr>
        <p:spPr>
          <a:xfrm>
            <a:off x="4973096" y="2287228"/>
            <a:ext cx="549953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3238500"/>
            <a:ext cx="1873574" cy="1335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29400" y="3238500"/>
            <a:ext cx="1873574" cy="1335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9" name="Rectangle 8"/>
          <p:cNvSpPr/>
          <p:nvPr/>
        </p:nvSpPr>
        <p:spPr>
          <a:xfrm>
            <a:off x="924595" y="3883490"/>
            <a:ext cx="1548384" cy="5385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rax</a:t>
            </a:r>
            <a:r>
              <a:rPr lang="en-US" sz="2400" b="1" dirty="0">
                <a:solidFill>
                  <a:schemeClr val="tx1"/>
                </a:solidFill>
              </a:rPr>
              <a:t> = 10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4595" y="3883490"/>
            <a:ext cx="1548384" cy="5385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rax</a:t>
            </a:r>
            <a:r>
              <a:rPr lang="en-US" sz="2400" b="1" dirty="0">
                <a:solidFill>
                  <a:schemeClr val="tx1"/>
                </a:solidFill>
              </a:rPr>
              <a:t> = 11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91995" y="3883490"/>
            <a:ext cx="1548384" cy="5385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rax</a:t>
            </a:r>
            <a:r>
              <a:rPr lang="en-US" sz="2400" b="1" dirty="0">
                <a:solidFill>
                  <a:schemeClr val="tx1"/>
                </a:solidFill>
              </a:rPr>
              <a:t> = 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91995" y="3883490"/>
            <a:ext cx="1548384" cy="5385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rax</a:t>
            </a:r>
            <a:r>
              <a:rPr lang="en-US" sz="2400" b="1" dirty="0">
                <a:solidFill>
                  <a:schemeClr val="tx1"/>
                </a:solidFill>
              </a:rPr>
              <a:t> = 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6144" y="2033016"/>
            <a:ext cx="2658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consider this sequence of events.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42457" y="1087565"/>
            <a:ext cx="2658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remember this? </a:t>
            </a:r>
            <a:r>
              <a:rPr lang="en-US" sz="2200" b="1" dirty="0"/>
              <a:t>___**_***__***_*_*_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973096" y="2287228"/>
            <a:ext cx="549953" cy="457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</a:rPr>
              <a:t>9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963355" y="2176728"/>
            <a:ext cx="3358933" cy="1637120"/>
            <a:chOff x="1963355" y="2176728"/>
            <a:chExt cx="3358933" cy="1637120"/>
          </a:xfrm>
        </p:grpSpPr>
        <p:sp>
          <p:nvSpPr>
            <p:cNvPr id="14" name="Arc 13"/>
            <p:cNvSpPr/>
            <p:nvPr/>
          </p:nvSpPr>
          <p:spPr>
            <a:xfrm rot="14215740" flipV="1">
              <a:off x="2825992" y="1314091"/>
              <a:ext cx="1633659" cy="3358933"/>
            </a:xfrm>
            <a:prstGeom prst="arc">
              <a:avLst>
                <a:gd name="adj1" fmla="val 6305648"/>
                <a:gd name="adj2" fmla="val 14996205"/>
              </a:avLst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16649" y="3290628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10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79950" y="2070180"/>
            <a:ext cx="1290624" cy="2346316"/>
            <a:chOff x="5579950" y="2070180"/>
            <a:chExt cx="1290624" cy="2346316"/>
          </a:xfrm>
        </p:grpSpPr>
        <p:sp>
          <p:nvSpPr>
            <p:cNvPr id="15" name="Arc 14"/>
            <p:cNvSpPr/>
            <p:nvPr/>
          </p:nvSpPr>
          <p:spPr>
            <a:xfrm rot="8414880" flipH="1" flipV="1">
              <a:off x="5579950" y="2070180"/>
              <a:ext cx="1290624" cy="2346316"/>
            </a:xfrm>
            <a:prstGeom prst="arc">
              <a:avLst>
                <a:gd name="adj1" fmla="val 6305648"/>
                <a:gd name="adj2" fmla="val 14996205"/>
              </a:avLst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33898" y="3191125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10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997279" y="2405221"/>
            <a:ext cx="3358933" cy="1954889"/>
            <a:chOff x="1963355" y="2176728"/>
            <a:chExt cx="3358933" cy="1954889"/>
          </a:xfrm>
        </p:grpSpPr>
        <p:sp>
          <p:nvSpPr>
            <p:cNvPr id="21" name="Arc 20"/>
            <p:cNvSpPr/>
            <p:nvPr/>
          </p:nvSpPr>
          <p:spPr>
            <a:xfrm rot="14215740" flipV="1">
              <a:off x="2825992" y="1314091"/>
              <a:ext cx="1633659" cy="3358933"/>
            </a:xfrm>
            <a:prstGeom prst="arc">
              <a:avLst>
                <a:gd name="adj1" fmla="val 6305648"/>
                <a:gd name="adj2" fmla="val 14996205"/>
              </a:avLst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63962" y="3608397"/>
              <a:ext cx="59824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11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60017" y="2249143"/>
            <a:ext cx="1608473" cy="2346316"/>
            <a:chOff x="5262101" y="2070180"/>
            <a:chExt cx="1608473" cy="2346316"/>
          </a:xfrm>
        </p:grpSpPr>
        <p:sp>
          <p:nvSpPr>
            <p:cNvPr id="24" name="Arc 23"/>
            <p:cNvSpPr/>
            <p:nvPr/>
          </p:nvSpPr>
          <p:spPr>
            <a:xfrm rot="8414880" flipH="1" flipV="1">
              <a:off x="5579950" y="2070180"/>
              <a:ext cx="1290624" cy="2346316"/>
            </a:xfrm>
            <a:prstGeom prst="arc">
              <a:avLst>
                <a:gd name="adj1" fmla="val 6305648"/>
                <a:gd name="adj2" fmla="val 14996205"/>
              </a:avLst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62101" y="3677986"/>
              <a:ext cx="3914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9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04829" y="4788303"/>
            <a:ext cx="22087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increments </a:t>
            </a:r>
            <a:r>
              <a:rPr lang="en-US" sz="2200" dirty="0" err="1"/>
              <a:t>rax</a:t>
            </a:r>
            <a:r>
              <a:rPr lang="mr-IN" sz="2200" dirty="0"/>
              <a:t>…</a:t>
            </a:r>
            <a:endParaRPr lang="en-US" sz="2200" dirty="0"/>
          </a:p>
        </p:txBody>
      </p:sp>
      <p:sp>
        <p:nvSpPr>
          <p:cNvPr id="28" name="TextBox 27"/>
          <p:cNvSpPr txBox="1"/>
          <p:nvPr/>
        </p:nvSpPr>
        <p:spPr>
          <a:xfrm>
            <a:off x="6530424" y="4682091"/>
            <a:ext cx="22937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decrements </a:t>
            </a:r>
            <a:r>
              <a:rPr lang="en-US" sz="2200" dirty="0" err="1"/>
              <a:t>rax</a:t>
            </a:r>
            <a:r>
              <a:rPr lang="mr-IN" sz="2200" dirty="0"/>
              <a:t>…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7809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9" grpId="0" animBg="1"/>
      <p:bldP spid="12" grpId="0" animBg="1"/>
      <p:bldP spid="11" grpId="0" animBg="1"/>
      <p:bldP spid="13" grpId="0" animBg="1"/>
      <p:bldP spid="26" grpId="0"/>
      <p:bldP spid="29" grpId="0"/>
      <p:bldP spid="30" grpId="0" animBg="1"/>
      <p:bldP spid="27" grpId="0"/>
      <p:bldP spid="28" grpId="0"/>
    </p:bldLst>
  </p:timing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21966</TotalTime>
  <Words>1786</Words>
  <Application>Microsoft Macintosh PowerPoint</Application>
  <PresentationFormat>On-screen Show (16:10)</PresentationFormat>
  <Paragraphs>293</Paragraphs>
  <Slides>22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Race conditions and Synchronization</vt:lpstr>
      <vt:lpstr>Class announcements</vt:lpstr>
      <vt:lpstr>Motivation and vocab</vt:lpstr>
      <vt:lpstr>My turn, my turn!</vt:lpstr>
      <vt:lpstr>Shared state</vt:lpstr>
      <vt:lpstr>Global variables are shared state…</vt:lpstr>
      <vt:lpstr>Reentrancy</vt:lpstr>
      <vt:lpstr>Race Conditions</vt:lpstr>
      <vt:lpstr>Tug-of-war (animated)</vt:lpstr>
      <vt:lpstr>Vroom vroom</vt:lpstr>
      <vt:lpstr>Atomicity</vt:lpstr>
      <vt:lpstr>Mutexes</vt:lpstr>
      <vt:lpstr>MUTual EXclusion (animated)</vt:lpstr>
      <vt:lpstr>How does a mutex work? (animated)</vt:lpstr>
      <vt:lpstr>But it's still an honor system.</vt:lpstr>
      <vt:lpstr>Critical sections</vt:lpstr>
      <vt:lpstr>Critical sections in Java</vt:lpstr>
      <vt:lpstr>How does a mutex… mutex?</vt:lpstr>
      <vt:lpstr>A mutex is shared state</vt:lpstr>
      <vt:lpstr>It has to happen somewhere</vt:lpstr>
      <vt:lpstr>The thread scheduler has to know!</vt:lpstr>
      <vt:lpstr>Mutex, more like… slowtex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643</cp:revision>
  <dcterms:created xsi:type="dcterms:W3CDTF">2017-01-24T02:14:22Z</dcterms:created>
  <dcterms:modified xsi:type="dcterms:W3CDTF">2025-11-18T16:54:46Z</dcterms:modified>
</cp:coreProperties>
</file>